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56" r:id="rId2"/>
    <p:sldId id="572" r:id="rId3"/>
    <p:sldId id="285" r:id="rId4"/>
    <p:sldId id="287" r:id="rId5"/>
    <p:sldId id="1534" r:id="rId6"/>
    <p:sldId id="295" r:id="rId7"/>
    <p:sldId id="1532" r:id="rId8"/>
    <p:sldId id="288" r:id="rId9"/>
    <p:sldId id="290" r:id="rId10"/>
    <p:sldId id="292" r:id="rId11"/>
    <p:sldId id="273" r:id="rId12"/>
    <p:sldId id="1531" r:id="rId13"/>
    <p:sldId id="296" r:id="rId14"/>
    <p:sldId id="1533" r:id="rId15"/>
    <p:sldId id="294" r:id="rId16"/>
    <p:sldId id="354"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0B48CF-A1BD-653F-9A6A-4C8AC2997F2A}" name="Moseley, Jaye (DCP)" initials="MJ(" userId="S::jaye.Moseley@sa.gov.au::5ed74f37-4ab0-47a5-8d41-af969bd5477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E4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054" autoAdjust="0"/>
  </p:normalViewPr>
  <p:slideViewPr>
    <p:cSldViewPr snapToGrid="0">
      <p:cViewPr varScale="1">
        <p:scale>
          <a:sx n="66" d="100"/>
          <a:sy n="66" d="100"/>
        </p:scale>
        <p:origin x="2256" y="72"/>
      </p:cViewPr>
      <p:guideLst/>
    </p:cSldViewPr>
  </p:slideViewPr>
  <p:notesTextViewPr>
    <p:cViewPr>
      <p:scale>
        <a:sx n="1" d="1"/>
        <a:sy n="1" d="1"/>
      </p:scale>
      <p:origin x="0" y="0"/>
    </p:cViewPr>
  </p:notesTextViewPr>
  <p:notesViewPr>
    <p:cSldViewPr snapToGrid="0">
      <p:cViewPr varScale="1">
        <p:scale>
          <a:sx n="74" d="100"/>
          <a:sy n="74" d="100"/>
        </p:scale>
        <p:origin x="40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731A1-96D7-43A8-A443-E42047ABEFB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AU"/>
        </a:p>
      </dgm:t>
    </dgm:pt>
    <dgm:pt modelId="{6BA3AE27-277F-46EC-919D-97F93F74BEB6}">
      <dgm:prSet phldrT="[Text]"/>
      <dgm:spPr>
        <a:solidFill>
          <a:srgbClr val="9E4879"/>
        </a:solidFill>
      </dgm:spPr>
      <dgm:t>
        <a:bodyPr/>
        <a:lstStyle/>
        <a:p>
          <a:r>
            <a:rPr lang="en-AU" dirty="0">
              <a:latin typeface="Calibri Light" panose="020F0302020204030204" pitchFamily="34" charset="0"/>
              <a:cs typeface="Calibri Light" panose="020F0302020204030204" pitchFamily="34" charset="0"/>
            </a:rPr>
            <a:t>Support Worker</a:t>
          </a:r>
        </a:p>
      </dgm:t>
    </dgm:pt>
    <dgm:pt modelId="{3005126A-4622-478A-B7CB-D0F742949F68}" type="parTrans" cxnId="{662B90EB-C03D-4F4B-89E6-34C0F22563BB}">
      <dgm:prSet/>
      <dgm:spPr/>
      <dgm:t>
        <a:bodyPr/>
        <a:lstStyle/>
        <a:p>
          <a:endParaRPr lang="en-AU"/>
        </a:p>
      </dgm:t>
    </dgm:pt>
    <dgm:pt modelId="{B1946E53-7CF0-4F62-92A6-7336F377BF8B}" type="sibTrans" cxnId="{662B90EB-C03D-4F4B-89E6-34C0F22563BB}">
      <dgm:prSet/>
      <dgm:spPr/>
      <dgm:t>
        <a:bodyPr/>
        <a:lstStyle/>
        <a:p>
          <a:endParaRPr lang="en-AU"/>
        </a:p>
      </dgm:t>
    </dgm:pt>
    <dgm:pt modelId="{6988FE55-48BD-47A0-AF30-CBD8D64A54C3}">
      <dgm:prSet phldrT="[Text]"/>
      <dgm:spPr/>
      <dgm:t>
        <a:bodyPr/>
        <a:lstStyle/>
        <a:p>
          <a:endParaRPr lang="en-AU" dirty="0"/>
        </a:p>
      </dgm:t>
    </dgm:pt>
    <dgm:pt modelId="{5B9F4893-AEAD-4CF5-A27B-6D034773EFFC}" type="parTrans" cxnId="{E0FE2533-A9A5-4BD6-A40E-BE557CF7EBEB}">
      <dgm:prSet/>
      <dgm:spPr/>
      <dgm:t>
        <a:bodyPr/>
        <a:lstStyle/>
        <a:p>
          <a:endParaRPr lang="en-AU"/>
        </a:p>
      </dgm:t>
    </dgm:pt>
    <dgm:pt modelId="{9037DEB1-F89F-4B4E-BCC6-97AD1264AB9F}" type="sibTrans" cxnId="{E0FE2533-A9A5-4BD6-A40E-BE557CF7EBEB}">
      <dgm:prSet/>
      <dgm:spPr/>
      <dgm:t>
        <a:bodyPr/>
        <a:lstStyle/>
        <a:p>
          <a:endParaRPr lang="en-AU"/>
        </a:p>
      </dgm:t>
    </dgm:pt>
    <dgm:pt modelId="{24FA6012-C1C6-43CA-95C7-933008EE29AF}">
      <dgm:prSet phldrT="[Text]"/>
      <dgm:spPr>
        <a:solidFill>
          <a:srgbClr val="9E4879"/>
        </a:solidFill>
      </dgm:spPr>
      <dgm:t>
        <a:bodyPr/>
        <a:lstStyle/>
        <a:p>
          <a:r>
            <a:rPr lang="en-AU" dirty="0">
              <a:latin typeface="Calibri Light" panose="020F0302020204030204" pitchFamily="34" charset="0"/>
              <a:cs typeface="Calibri Light" panose="020F0302020204030204" pitchFamily="34" charset="0"/>
            </a:rPr>
            <a:t>DCP case worker</a:t>
          </a:r>
        </a:p>
      </dgm:t>
    </dgm:pt>
    <dgm:pt modelId="{2EED05E7-C437-41A6-AC25-9BDC1C931ECE}" type="parTrans" cxnId="{0492215D-909E-4143-BAF2-7628C9AEE061}">
      <dgm:prSet/>
      <dgm:spPr/>
      <dgm:t>
        <a:bodyPr/>
        <a:lstStyle/>
        <a:p>
          <a:endParaRPr lang="en-AU"/>
        </a:p>
      </dgm:t>
    </dgm:pt>
    <dgm:pt modelId="{6143DEBD-E2DA-4522-B242-0932D3ECDEA5}" type="sibTrans" cxnId="{0492215D-909E-4143-BAF2-7628C9AEE061}">
      <dgm:prSet/>
      <dgm:spPr/>
      <dgm:t>
        <a:bodyPr/>
        <a:lstStyle/>
        <a:p>
          <a:endParaRPr lang="en-AU"/>
        </a:p>
      </dgm:t>
    </dgm:pt>
    <dgm:pt modelId="{F3B67FEA-44E4-48AF-8C61-15DC97203E6D}">
      <dgm:prSet phldrT="[Text]"/>
      <dgm:spPr>
        <a:solidFill>
          <a:srgbClr val="9E4879"/>
        </a:solidFill>
      </dgm:spPr>
      <dgm:t>
        <a:bodyPr/>
        <a:lstStyle/>
        <a:p>
          <a:r>
            <a:rPr lang="en-AU" dirty="0">
              <a:latin typeface="Calibri Light" panose="020F0302020204030204" pitchFamily="34" charset="0"/>
              <a:cs typeface="Calibri Light" panose="020F0302020204030204" pitchFamily="34" charset="0"/>
            </a:rPr>
            <a:t>DCP office supervisor or manager </a:t>
          </a:r>
        </a:p>
      </dgm:t>
    </dgm:pt>
    <dgm:pt modelId="{1CB50EAA-B371-45C4-A14B-87493BD333E6}" type="parTrans" cxnId="{6CF0738F-F494-40A5-921F-FEF6BF0FEDAB}">
      <dgm:prSet/>
      <dgm:spPr/>
      <dgm:t>
        <a:bodyPr/>
        <a:lstStyle/>
        <a:p>
          <a:endParaRPr lang="en-AU"/>
        </a:p>
      </dgm:t>
    </dgm:pt>
    <dgm:pt modelId="{BFA45BB0-D16F-4279-8E6E-ABA33041BD59}" type="sibTrans" cxnId="{6CF0738F-F494-40A5-921F-FEF6BF0FEDAB}">
      <dgm:prSet/>
      <dgm:spPr/>
      <dgm:t>
        <a:bodyPr/>
        <a:lstStyle/>
        <a:p>
          <a:endParaRPr lang="en-AU"/>
        </a:p>
      </dgm:t>
    </dgm:pt>
    <dgm:pt modelId="{53AF802E-2B16-4063-875D-D54DC1A1D78B}" type="pres">
      <dgm:prSet presAssocID="{658731A1-96D7-43A8-A443-E42047ABEFB5}" presName="rootnode" presStyleCnt="0">
        <dgm:presLayoutVars>
          <dgm:chMax/>
          <dgm:chPref/>
          <dgm:dir/>
          <dgm:animLvl val="lvl"/>
        </dgm:presLayoutVars>
      </dgm:prSet>
      <dgm:spPr/>
    </dgm:pt>
    <dgm:pt modelId="{CA9E0FB2-333A-447F-8F63-89243CB324C2}" type="pres">
      <dgm:prSet presAssocID="{6BA3AE27-277F-46EC-919D-97F93F74BEB6}" presName="composite" presStyleCnt="0"/>
      <dgm:spPr/>
    </dgm:pt>
    <dgm:pt modelId="{0ECACFFA-81D6-4456-8620-C749E51B38E5}" type="pres">
      <dgm:prSet presAssocID="{6BA3AE27-277F-46EC-919D-97F93F74BEB6}" presName="bentUpArrow1" presStyleLbl="alignImgPlace1" presStyleIdx="0" presStyleCnt="2"/>
      <dgm:spPr/>
    </dgm:pt>
    <dgm:pt modelId="{D677A673-EFC4-47F4-8008-9075EC4D6B17}" type="pres">
      <dgm:prSet presAssocID="{6BA3AE27-277F-46EC-919D-97F93F74BEB6}" presName="ParentText" presStyleLbl="node1" presStyleIdx="0" presStyleCnt="3">
        <dgm:presLayoutVars>
          <dgm:chMax val="1"/>
          <dgm:chPref val="1"/>
          <dgm:bulletEnabled val="1"/>
        </dgm:presLayoutVars>
      </dgm:prSet>
      <dgm:spPr/>
    </dgm:pt>
    <dgm:pt modelId="{FAB63320-54C4-479A-8B0F-3282CDAE2B3F}" type="pres">
      <dgm:prSet presAssocID="{6BA3AE27-277F-46EC-919D-97F93F74BEB6}" presName="ChildText" presStyleLbl="revTx" presStyleIdx="0" presStyleCnt="2" custScaleX="255096" custLinFactX="-7861" custLinFactY="200000" custLinFactNeighborX="-100000" custLinFactNeighborY="286001">
        <dgm:presLayoutVars>
          <dgm:chMax val="0"/>
          <dgm:chPref val="0"/>
          <dgm:bulletEnabled val="1"/>
        </dgm:presLayoutVars>
      </dgm:prSet>
      <dgm:spPr/>
    </dgm:pt>
    <dgm:pt modelId="{96E68BEA-CBBB-48A7-BA04-DBDF07F6EF64}" type="pres">
      <dgm:prSet presAssocID="{B1946E53-7CF0-4F62-92A6-7336F377BF8B}" presName="sibTrans" presStyleCnt="0"/>
      <dgm:spPr/>
    </dgm:pt>
    <dgm:pt modelId="{90511702-163C-4448-B4D9-FE682E11CF9C}" type="pres">
      <dgm:prSet presAssocID="{24FA6012-C1C6-43CA-95C7-933008EE29AF}" presName="composite" presStyleCnt="0"/>
      <dgm:spPr/>
    </dgm:pt>
    <dgm:pt modelId="{6D28890E-15C5-4293-A4C8-6D4B2DE89361}" type="pres">
      <dgm:prSet presAssocID="{24FA6012-C1C6-43CA-95C7-933008EE29AF}" presName="bentUpArrow1" presStyleLbl="alignImgPlace1" presStyleIdx="1" presStyleCnt="2"/>
      <dgm:spPr/>
    </dgm:pt>
    <dgm:pt modelId="{23547B86-65A4-4724-8B1E-9528BD182F1D}" type="pres">
      <dgm:prSet presAssocID="{24FA6012-C1C6-43CA-95C7-933008EE29AF}" presName="ParentText" presStyleLbl="node1" presStyleIdx="1" presStyleCnt="3">
        <dgm:presLayoutVars>
          <dgm:chMax val="1"/>
          <dgm:chPref val="1"/>
          <dgm:bulletEnabled val="1"/>
        </dgm:presLayoutVars>
      </dgm:prSet>
      <dgm:spPr/>
    </dgm:pt>
    <dgm:pt modelId="{26C9DE40-1E9E-496B-B26E-760127CDA59D}" type="pres">
      <dgm:prSet presAssocID="{24FA6012-C1C6-43CA-95C7-933008EE29AF}" presName="ChildText" presStyleLbl="revTx" presStyleIdx="1" presStyleCnt="2" custScaleX="230842" custScaleY="73260" custLinFactNeighborX="75697" custLinFactNeighborY="63">
        <dgm:presLayoutVars>
          <dgm:chMax val="0"/>
          <dgm:chPref val="0"/>
          <dgm:bulletEnabled val="1"/>
        </dgm:presLayoutVars>
      </dgm:prSet>
      <dgm:spPr/>
    </dgm:pt>
    <dgm:pt modelId="{9647FEAB-8F40-43BB-9798-F64D8A106DC0}" type="pres">
      <dgm:prSet presAssocID="{6143DEBD-E2DA-4522-B242-0932D3ECDEA5}" presName="sibTrans" presStyleCnt="0"/>
      <dgm:spPr/>
    </dgm:pt>
    <dgm:pt modelId="{50898B06-9AE1-41B1-88B0-7C9D20A721C5}" type="pres">
      <dgm:prSet presAssocID="{F3B67FEA-44E4-48AF-8C61-15DC97203E6D}" presName="composite" presStyleCnt="0"/>
      <dgm:spPr/>
    </dgm:pt>
    <dgm:pt modelId="{6A039D9C-8B0F-4A81-97F5-8501A2F4EC96}" type="pres">
      <dgm:prSet presAssocID="{F3B67FEA-44E4-48AF-8C61-15DC97203E6D}" presName="ParentText" presStyleLbl="node1" presStyleIdx="2" presStyleCnt="3">
        <dgm:presLayoutVars>
          <dgm:chMax val="1"/>
          <dgm:chPref val="1"/>
          <dgm:bulletEnabled val="1"/>
        </dgm:presLayoutVars>
      </dgm:prSet>
      <dgm:spPr/>
    </dgm:pt>
  </dgm:ptLst>
  <dgm:cxnLst>
    <dgm:cxn modelId="{AE3F9413-4655-4263-A65A-E7A054654B2A}" type="presOf" srcId="{24FA6012-C1C6-43CA-95C7-933008EE29AF}" destId="{23547B86-65A4-4724-8B1E-9528BD182F1D}" srcOrd="0" destOrd="0" presId="urn:microsoft.com/office/officeart/2005/8/layout/StepDownProcess"/>
    <dgm:cxn modelId="{EF08E226-0BEE-49ED-AF11-C36B19F312FA}" type="presOf" srcId="{6BA3AE27-277F-46EC-919D-97F93F74BEB6}" destId="{D677A673-EFC4-47F4-8008-9075EC4D6B17}" srcOrd="0" destOrd="0" presId="urn:microsoft.com/office/officeart/2005/8/layout/StepDownProcess"/>
    <dgm:cxn modelId="{E0FE2533-A9A5-4BD6-A40E-BE557CF7EBEB}" srcId="{6BA3AE27-277F-46EC-919D-97F93F74BEB6}" destId="{6988FE55-48BD-47A0-AF30-CBD8D64A54C3}" srcOrd="0" destOrd="0" parTransId="{5B9F4893-AEAD-4CF5-A27B-6D034773EFFC}" sibTransId="{9037DEB1-F89F-4B4E-BCC6-97AD1264AB9F}"/>
    <dgm:cxn modelId="{0492215D-909E-4143-BAF2-7628C9AEE061}" srcId="{658731A1-96D7-43A8-A443-E42047ABEFB5}" destId="{24FA6012-C1C6-43CA-95C7-933008EE29AF}" srcOrd="1" destOrd="0" parTransId="{2EED05E7-C437-41A6-AC25-9BDC1C931ECE}" sibTransId="{6143DEBD-E2DA-4522-B242-0932D3ECDEA5}"/>
    <dgm:cxn modelId="{C1076C57-AD74-497E-AD8D-334672FD0C5C}" type="presOf" srcId="{6988FE55-48BD-47A0-AF30-CBD8D64A54C3}" destId="{FAB63320-54C4-479A-8B0F-3282CDAE2B3F}" srcOrd="0" destOrd="0" presId="urn:microsoft.com/office/officeart/2005/8/layout/StepDownProcess"/>
    <dgm:cxn modelId="{BB90917C-9158-42CD-A1BC-A550C35672BF}" type="presOf" srcId="{F3B67FEA-44E4-48AF-8C61-15DC97203E6D}" destId="{6A039D9C-8B0F-4A81-97F5-8501A2F4EC96}" srcOrd="0" destOrd="0" presId="urn:microsoft.com/office/officeart/2005/8/layout/StepDownProcess"/>
    <dgm:cxn modelId="{6CF0738F-F494-40A5-921F-FEF6BF0FEDAB}" srcId="{658731A1-96D7-43A8-A443-E42047ABEFB5}" destId="{F3B67FEA-44E4-48AF-8C61-15DC97203E6D}" srcOrd="2" destOrd="0" parTransId="{1CB50EAA-B371-45C4-A14B-87493BD333E6}" sibTransId="{BFA45BB0-D16F-4279-8E6E-ABA33041BD59}"/>
    <dgm:cxn modelId="{BE098CE0-9CF9-442A-B6AF-B10A3A7A1072}" type="presOf" srcId="{658731A1-96D7-43A8-A443-E42047ABEFB5}" destId="{53AF802E-2B16-4063-875D-D54DC1A1D78B}" srcOrd="0" destOrd="0" presId="urn:microsoft.com/office/officeart/2005/8/layout/StepDownProcess"/>
    <dgm:cxn modelId="{662B90EB-C03D-4F4B-89E6-34C0F22563BB}" srcId="{658731A1-96D7-43A8-A443-E42047ABEFB5}" destId="{6BA3AE27-277F-46EC-919D-97F93F74BEB6}" srcOrd="0" destOrd="0" parTransId="{3005126A-4622-478A-B7CB-D0F742949F68}" sibTransId="{B1946E53-7CF0-4F62-92A6-7336F377BF8B}"/>
    <dgm:cxn modelId="{13EEA979-008E-4D31-991A-2456BD29B9A5}" type="presParOf" srcId="{53AF802E-2B16-4063-875D-D54DC1A1D78B}" destId="{CA9E0FB2-333A-447F-8F63-89243CB324C2}" srcOrd="0" destOrd="0" presId="urn:microsoft.com/office/officeart/2005/8/layout/StepDownProcess"/>
    <dgm:cxn modelId="{3813A214-3BDA-4FA4-AFBF-359A2DE1BEE2}" type="presParOf" srcId="{CA9E0FB2-333A-447F-8F63-89243CB324C2}" destId="{0ECACFFA-81D6-4456-8620-C749E51B38E5}" srcOrd="0" destOrd="0" presId="urn:microsoft.com/office/officeart/2005/8/layout/StepDownProcess"/>
    <dgm:cxn modelId="{8DF073DA-994E-4DBD-A352-A59B5E789A1C}" type="presParOf" srcId="{CA9E0FB2-333A-447F-8F63-89243CB324C2}" destId="{D677A673-EFC4-47F4-8008-9075EC4D6B17}" srcOrd="1" destOrd="0" presId="urn:microsoft.com/office/officeart/2005/8/layout/StepDownProcess"/>
    <dgm:cxn modelId="{3B957917-B456-4604-B942-84DE890F8684}" type="presParOf" srcId="{CA9E0FB2-333A-447F-8F63-89243CB324C2}" destId="{FAB63320-54C4-479A-8B0F-3282CDAE2B3F}" srcOrd="2" destOrd="0" presId="urn:microsoft.com/office/officeart/2005/8/layout/StepDownProcess"/>
    <dgm:cxn modelId="{EE6410E9-18C1-4254-8BF4-DE1D41728357}" type="presParOf" srcId="{53AF802E-2B16-4063-875D-D54DC1A1D78B}" destId="{96E68BEA-CBBB-48A7-BA04-DBDF07F6EF64}" srcOrd="1" destOrd="0" presId="urn:microsoft.com/office/officeart/2005/8/layout/StepDownProcess"/>
    <dgm:cxn modelId="{AE2F2456-AE68-44EA-B4F4-5FB03504E19F}" type="presParOf" srcId="{53AF802E-2B16-4063-875D-D54DC1A1D78B}" destId="{90511702-163C-4448-B4D9-FE682E11CF9C}" srcOrd="2" destOrd="0" presId="urn:microsoft.com/office/officeart/2005/8/layout/StepDownProcess"/>
    <dgm:cxn modelId="{2324753C-BADD-4B79-96E9-0D3D2FF44BEF}" type="presParOf" srcId="{90511702-163C-4448-B4D9-FE682E11CF9C}" destId="{6D28890E-15C5-4293-A4C8-6D4B2DE89361}" srcOrd="0" destOrd="0" presId="urn:microsoft.com/office/officeart/2005/8/layout/StepDownProcess"/>
    <dgm:cxn modelId="{95966175-8F1F-4218-A157-5B0279DB8548}" type="presParOf" srcId="{90511702-163C-4448-B4D9-FE682E11CF9C}" destId="{23547B86-65A4-4724-8B1E-9528BD182F1D}" srcOrd="1" destOrd="0" presId="urn:microsoft.com/office/officeart/2005/8/layout/StepDownProcess"/>
    <dgm:cxn modelId="{7B8E96BF-6AB0-4755-903A-CBC46647044D}" type="presParOf" srcId="{90511702-163C-4448-B4D9-FE682E11CF9C}" destId="{26C9DE40-1E9E-496B-B26E-760127CDA59D}" srcOrd="2" destOrd="0" presId="urn:microsoft.com/office/officeart/2005/8/layout/StepDownProcess"/>
    <dgm:cxn modelId="{60D2AAE4-D95E-43E5-A7B2-46727F8F87CB}" type="presParOf" srcId="{53AF802E-2B16-4063-875D-D54DC1A1D78B}" destId="{9647FEAB-8F40-43BB-9798-F64D8A106DC0}" srcOrd="3" destOrd="0" presId="urn:microsoft.com/office/officeart/2005/8/layout/StepDownProcess"/>
    <dgm:cxn modelId="{6EA5735F-DA37-4A1F-AB57-40A473BAC55D}" type="presParOf" srcId="{53AF802E-2B16-4063-875D-D54DC1A1D78B}" destId="{50898B06-9AE1-41B1-88B0-7C9D20A721C5}" srcOrd="4" destOrd="0" presId="urn:microsoft.com/office/officeart/2005/8/layout/StepDownProcess"/>
    <dgm:cxn modelId="{9B2EE0FF-7AC6-43FA-8499-B67853010BCA}" type="presParOf" srcId="{50898B06-9AE1-41B1-88B0-7C9D20A721C5}" destId="{6A039D9C-8B0F-4A81-97F5-8501A2F4EC96}"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ACFFA-81D6-4456-8620-C749E51B38E5}">
      <dsp:nvSpPr>
        <dsp:cNvPr id="0" name=""/>
        <dsp:cNvSpPr/>
      </dsp:nvSpPr>
      <dsp:spPr>
        <a:xfrm rot="5400000">
          <a:off x="1492235" y="764192"/>
          <a:ext cx="675862" cy="76944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77A673-EFC4-47F4-8008-9075EC4D6B17}">
      <dsp:nvSpPr>
        <dsp:cNvPr id="0" name=""/>
        <dsp:cNvSpPr/>
      </dsp:nvSpPr>
      <dsp:spPr>
        <a:xfrm>
          <a:off x="1313173" y="14985"/>
          <a:ext cx="1137754" cy="796391"/>
        </a:xfrm>
        <a:prstGeom prst="roundRect">
          <a:avLst>
            <a:gd name="adj" fmla="val 16670"/>
          </a:avLst>
        </a:prstGeom>
        <a:solidFill>
          <a:srgbClr val="9E48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alibri Light" panose="020F0302020204030204" pitchFamily="34" charset="0"/>
              <a:cs typeface="Calibri Light" panose="020F0302020204030204" pitchFamily="34" charset="0"/>
            </a:rPr>
            <a:t>Support Worker</a:t>
          </a:r>
        </a:p>
      </dsp:txBody>
      <dsp:txXfrm>
        <a:off x="1352057" y="53869"/>
        <a:ext cx="1059986" cy="718623"/>
      </dsp:txXfrm>
    </dsp:sp>
    <dsp:sp modelId="{FAB63320-54C4-479A-8B0F-3282CDAE2B3F}">
      <dsp:nvSpPr>
        <dsp:cNvPr id="0" name=""/>
        <dsp:cNvSpPr/>
      </dsp:nvSpPr>
      <dsp:spPr>
        <a:xfrm>
          <a:off x="916678" y="1971903"/>
          <a:ext cx="2110904" cy="643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endParaRPr lang="en-AU" sz="1100" kern="1200" dirty="0"/>
        </a:p>
      </dsp:txBody>
      <dsp:txXfrm>
        <a:off x="916678" y="1971903"/>
        <a:ext cx="2110904" cy="643678"/>
      </dsp:txXfrm>
    </dsp:sp>
    <dsp:sp modelId="{6D28890E-15C5-4293-A4C8-6D4B2DE89361}">
      <dsp:nvSpPr>
        <dsp:cNvPr id="0" name=""/>
        <dsp:cNvSpPr/>
      </dsp:nvSpPr>
      <dsp:spPr>
        <a:xfrm rot="5400000">
          <a:off x="2743573" y="1658802"/>
          <a:ext cx="675862" cy="76944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547B86-65A4-4724-8B1E-9528BD182F1D}">
      <dsp:nvSpPr>
        <dsp:cNvPr id="0" name=""/>
        <dsp:cNvSpPr/>
      </dsp:nvSpPr>
      <dsp:spPr>
        <a:xfrm>
          <a:off x="2564510" y="909595"/>
          <a:ext cx="1137754" cy="796391"/>
        </a:xfrm>
        <a:prstGeom prst="roundRect">
          <a:avLst>
            <a:gd name="adj" fmla="val 16670"/>
          </a:avLst>
        </a:prstGeom>
        <a:solidFill>
          <a:srgbClr val="9E48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alibri Light" panose="020F0302020204030204" pitchFamily="34" charset="0"/>
              <a:cs typeface="Calibri Light" panose="020F0302020204030204" pitchFamily="34" charset="0"/>
            </a:rPr>
            <a:t>DCP case worker</a:t>
          </a:r>
        </a:p>
      </dsp:txBody>
      <dsp:txXfrm>
        <a:off x="2603394" y="948479"/>
        <a:ext cx="1059986" cy="718623"/>
      </dsp:txXfrm>
    </dsp:sp>
    <dsp:sp modelId="{26C9DE40-1E9E-496B-B26E-760127CDA59D}">
      <dsp:nvSpPr>
        <dsp:cNvPr id="0" name=""/>
        <dsp:cNvSpPr/>
      </dsp:nvSpPr>
      <dsp:spPr>
        <a:xfrm>
          <a:off x="3787298" y="1072014"/>
          <a:ext cx="1910203" cy="471558"/>
        </a:xfrm>
        <a:prstGeom prst="rect">
          <a:avLst/>
        </a:prstGeom>
        <a:noFill/>
        <a:ln>
          <a:noFill/>
        </a:ln>
        <a:effectLst/>
      </dsp:spPr>
      <dsp:style>
        <a:lnRef idx="0">
          <a:scrgbClr r="0" g="0" b="0"/>
        </a:lnRef>
        <a:fillRef idx="0">
          <a:scrgbClr r="0" g="0" b="0"/>
        </a:fillRef>
        <a:effectRef idx="0">
          <a:scrgbClr r="0" g="0" b="0"/>
        </a:effectRef>
        <a:fontRef idx="minor"/>
      </dsp:style>
    </dsp:sp>
    <dsp:sp modelId="{6A039D9C-8B0F-4A81-97F5-8501A2F4EC96}">
      <dsp:nvSpPr>
        <dsp:cNvPr id="0" name=""/>
        <dsp:cNvSpPr/>
      </dsp:nvSpPr>
      <dsp:spPr>
        <a:xfrm>
          <a:off x="3815848" y="1804205"/>
          <a:ext cx="1137754" cy="796391"/>
        </a:xfrm>
        <a:prstGeom prst="roundRect">
          <a:avLst>
            <a:gd name="adj" fmla="val 16670"/>
          </a:avLst>
        </a:prstGeom>
        <a:solidFill>
          <a:srgbClr val="9E48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alibri Light" panose="020F0302020204030204" pitchFamily="34" charset="0"/>
              <a:cs typeface="Calibri Light" panose="020F0302020204030204" pitchFamily="34" charset="0"/>
            </a:rPr>
            <a:t>DCP office supervisor or manager </a:t>
          </a:r>
        </a:p>
      </dsp:txBody>
      <dsp:txXfrm>
        <a:off x="3854732" y="1843089"/>
        <a:ext cx="1059986" cy="71862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EE24B5-4631-4C76-AD64-166F22DE24F0}" type="slidenum">
              <a:rPr lang="en-AU" smtClean="0"/>
              <a:t>‹#›</a:t>
            </a:fld>
            <a:endParaRPr lang="en-AU"/>
          </a:p>
        </p:txBody>
      </p:sp>
    </p:spTree>
    <p:extLst>
      <p:ext uri="{BB962C8B-B14F-4D97-AF65-F5344CB8AC3E}">
        <p14:creationId xmlns:p14="http://schemas.microsoft.com/office/powerpoint/2010/main" val="219178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o25PZzI8q2s?si=3Tfdwc7CRfx5fQ5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v2DkS_cfMt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MN4eXcoJlP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YRudTK6_eS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3" y="427038"/>
            <a:ext cx="5956300" cy="3351212"/>
          </a:xfrm>
        </p:spPr>
      </p:sp>
      <p:sp>
        <p:nvSpPr>
          <p:cNvPr id="3" name="Notes Placeholder 2"/>
          <p:cNvSpPr>
            <a:spLocks noGrp="1"/>
          </p:cNvSpPr>
          <p:nvPr>
            <p:ph type="body" idx="1"/>
          </p:nvPr>
        </p:nvSpPr>
        <p:spPr>
          <a:xfrm>
            <a:off x="461047" y="4047646"/>
            <a:ext cx="5438140" cy="34615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baseline="0" dirty="0">
                <a:solidFill>
                  <a:schemeClr val="tx1"/>
                </a:solidFill>
                <a:effectLst/>
                <a:latin typeface="+mn-lt"/>
                <a:ea typeface="+mn-ea"/>
                <a:cs typeface="+mn-cs"/>
              </a:rPr>
              <a:t>Speaker notes appear throughout this presentation, but these should only be considered a guide. Use your expertise and knowledge to adapt the content as is appropriate to each group of carers and context. It is expected that participants would have some prior knowledge of trauma-informed care. </a:t>
            </a:r>
            <a:endParaRPr lang="en-AU" sz="1200" b="1"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8EE24B5-4631-4C76-AD64-166F22DE24F0}" type="slidenum">
              <a:rPr lang="en-AU" smtClean="0"/>
              <a:t>1</a:t>
            </a:fld>
            <a:endParaRPr lang="en-AU"/>
          </a:p>
        </p:txBody>
      </p:sp>
    </p:spTree>
    <p:extLst>
      <p:ext uri="{BB962C8B-B14F-4D97-AF65-F5344CB8AC3E}">
        <p14:creationId xmlns:p14="http://schemas.microsoft.com/office/powerpoint/2010/main" val="1401431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439738"/>
            <a:ext cx="5953125" cy="3349625"/>
          </a:xfrm>
        </p:spPr>
      </p:sp>
      <p:sp>
        <p:nvSpPr>
          <p:cNvPr id="3" name="Notes Placeholder 2"/>
          <p:cNvSpPr>
            <a:spLocks noGrp="1"/>
          </p:cNvSpPr>
          <p:nvPr>
            <p:ph type="body" idx="1"/>
          </p:nvPr>
        </p:nvSpPr>
        <p:spPr>
          <a:xfrm>
            <a:off x="472061" y="4035686"/>
            <a:ext cx="5438140" cy="5577479"/>
          </a:xfrm>
        </p:spPr>
        <p:txBody>
          <a:bodyPr/>
          <a:lstStyle/>
          <a:p>
            <a:r>
              <a:rPr lang="en-AU" sz="1200" i="1" kern="1200" dirty="0">
                <a:solidFill>
                  <a:srgbClr val="343434"/>
                </a:solidFill>
                <a:effectLst/>
                <a:latin typeface="+mn-lt"/>
                <a:ea typeface="Times New Roman" panose="02020603050405020304" pitchFamily="18" charset="0"/>
                <a:cs typeface="Times New Roman" panose="02020603050405020304" pitchFamily="18" charset="0"/>
              </a:rPr>
              <a:t>The department encourages carers to have a say in the way DCP does things wherever possible</a:t>
            </a:r>
            <a:r>
              <a:rPr lang="en-AU" sz="1200" b="0" i="1" kern="1200" dirty="0">
                <a:solidFill>
                  <a:srgbClr val="343434"/>
                </a:solidFill>
                <a:effectLst/>
                <a:latin typeface="+mn-lt"/>
                <a:ea typeface="Times New Roman" panose="02020603050405020304" pitchFamily="18" charset="0"/>
                <a:cs typeface="Times New Roman" panose="02020603050405020304" pitchFamily="18" charset="0"/>
              </a:rPr>
              <a:t>. </a:t>
            </a:r>
            <a:r>
              <a:rPr lang="en-AU" sz="1200" i="1" kern="1200" dirty="0">
                <a:solidFill>
                  <a:srgbClr val="343434"/>
                </a:solidFill>
                <a:effectLst/>
                <a:latin typeface="+mn-lt"/>
                <a:ea typeface="Times New Roman" panose="02020603050405020304" pitchFamily="18" charset="0"/>
                <a:cs typeface="Times New Roman" panose="02020603050405020304" pitchFamily="18" charset="0"/>
              </a:rPr>
              <a:t>We know that your perspectives are extremely important for helping us to improve our work.</a:t>
            </a:r>
            <a:endParaRPr lang="en-AU" sz="1200" dirty="0">
              <a:effectLst/>
              <a:latin typeface="+mn-lt"/>
              <a:ea typeface="Times New Roman" panose="02020603050405020304" pitchFamily="18" charset="0"/>
            </a:endParaRPr>
          </a:p>
          <a:p>
            <a:r>
              <a:rPr lang="en-AU" sz="1200" i="1" kern="1200" dirty="0">
                <a:solidFill>
                  <a:srgbClr val="343434"/>
                </a:solidFill>
                <a:effectLst/>
                <a:latin typeface="+mn-lt"/>
                <a:ea typeface="Times New Roman" panose="02020603050405020304" pitchFamily="18" charset="0"/>
                <a:cs typeface="Times New Roman" panose="02020603050405020304" pitchFamily="18" charset="0"/>
              </a:rPr>
              <a:t> </a:t>
            </a:r>
            <a:endParaRPr lang="en-AU" sz="1200" dirty="0">
              <a:effectLst/>
              <a:latin typeface="+mn-lt"/>
              <a:ea typeface="Times New Roman" panose="02020603050405020304" pitchFamily="18" charset="0"/>
            </a:endParaRPr>
          </a:p>
          <a:p>
            <a:r>
              <a:rPr lang="en-AU" sz="1200" i="1" kern="1200" dirty="0">
                <a:solidFill>
                  <a:srgbClr val="343434"/>
                </a:solidFill>
                <a:effectLst/>
                <a:latin typeface="+mn-lt"/>
                <a:ea typeface="Times New Roman" panose="02020603050405020304" pitchFamily="18" charset="0"/>
                <a:cs typeface="Times New Roman" panose="02020603050405020304" pitchFamily="18" charset="0"/>
              </a:rPr>
              <a:t>Carers Voice is a page </a:t>
            </a:r>
            <a:r>
              <a:rPr lang="en-AU" sz="1200" i="1" kern="1200" dirty="0">
                <a:solidFill>
                  <a:srgbClr val="000000"/>
                </a:solidFill>
                <a:effectLst/>
                <a:latin typeface="+mn-lt"/>
                <a:ea typeface="Times New Roman" panose="02020603050405020304" pitchFamily="18" charset="0"/>
                <a:cs typeface="Times New Roman" panose="02020603050405020304" pitchFamily="18" charset="0"/>
              </a:rPr>
              <a:t>on the carer section of the DCP website which lists opportunities </a:t>
            </a:r>
            <a:r>
              <a:rPr lang="en-AU" sz="1200" i="1" kern="1200" dirty="0">
                <a:solidFill>
                  <a:srgbClr val="343434"/>
                </a:solidFill>
                <a:effectLst/>
                <a:latin typeface="+mn-lt"/>
                <a:ea typeface="Times New Roman" panose="02020603050405020304" pitchFamily="18" charset="0"/>
                <a:cs typeface="Times New Roman" panose="02020603050405020304" pitchFamily="18" charset="0"/>
              </a:rPr>
              <a:t>for carers to provide feedback to the department when we are reviewing policies, processes and services that directly affect carers. When the department reaches out to carers, it is to understand your thoughts and experiences on specific topics. The feedback you provide is analysed by DCP and opportunities for it to inform changes are considered.</a:t>
            </a:r>
            <a:endParaRPr lang="en-AU" sz="1200" dirty="0">
              <a:effectLst/>
              <a:latin typeface="+mn-lt"/>
              <a:ea typeface="Times New Roman" panose="02020603050405020304" pitchFamily="18" charset="0"/>
            </a:endParaRPr>
          </a:p>
          <a:p>
            <a:r>
              <a:rPr lang="en-AU" sz="1200" dirty="0">
                <a:effectLst/>
                <a:latin typeface="+mn-lt"/>
                <a:ea typeface="Times New Roman" panose="02020603050405020304" pitchFamily="18" charset="0"/>
              </a:rPr>
              <a:t> </a:t>
            </a:r>
          </a:p>
          <a:p>
            <a:r>
              <a:rPr lang="en-AU" sz="1200" i="1" kern="1200" dirty="0">
                <a:solidFill>
                  <a:srgbClr val="343434"/>
                </a:solidFill>
                <a:effectLst/>
                <a:latin typeface="+mn-lt"/>
                <a:ea typeface="Times New Roman" panose="02020603050405020304" pitchFamily="18" charset="0"/>
                <a:cs typeface="Times New Roman" panose="02020603050405020304" pitchFamily="18" charset="0"/>
              </a:rPr>
              <a:t>Carers Voice is where you will find</a:t>
            </a:r>
            <a:r>
              <a:rPr lang="en-AU" sz="1200" i="1" kern="1200" dirty="0">
                <a:solidFill>
                  <a:srgbClr val="000000"/>
                </a:solidFill>
                <a:effectLst/>
                <a:latin typeface="+mn-lt"/>
                <a:ea typeface="Times New Roman" panose="02020603050405020304" pitchFamily="18" charset="0"/>
                <a:cs typeface="Times New Roman" panose="02020603050405020304" pitchFamily="18" charset="0"/>
              </a:rPr>
              <a:t> current carer surveys, past consultation reports and information about upcoming online and in-person consultations. It was developed based on many conversations with carers where we were told that carers would like to see a specific page on our website for opportunities to have a say.  </a:t>
            </a:r>
          </a:p>
        </p:txBody>
      </p:sp>
      <p:sp>
        <p:nvSpPr>
          <p:cNvPr id="4" name="Slide Number Placeholder 3"/>
          <p:cNvSpPr>
            <a:spLocks noGrp="1"/>
          </p:cNvSpPr>
          <p:nvPr>
            <p:ph type="sldNum" sz="quarter" idx="10"/>
          </p:nvPr>
        </p:nvSpPr>
        <p:spPr/>
        <p:txBody>
          <a:bodyPr/>
          <a:lstStyle/>
          <a:p>
            <a:fld id="{38EE24B5-4631-4C76-AD64-166F22DE24F0}" type="slidenum">
              <a:rPr lang="en-AU" smtClean="0"/>
              <a:t>10</a:t>
            </a:fld>
            <a:endParaRPr lang="en-AU"/>
          </a:p>
        </p:txBody>
      </p:sp>
    </p:spTree>
    <p:extLst>
      <p:ext uri="{BB962C8B-B14F-4D97-AF65-F5344CB8AC3E}">
        <p14:creationId xmlns:p14="http://schemas.microsoft.com/office/powerpoint/2010/main" val="320113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333375"/>
            <a:ext cx="5954712" cy="3349625"/>
          </a:xfrm>
        </p:spPr>
      </p:sp>
      <p:sp>
        <p:nvSpPr>
          <p:cNvPr id="3" name="Notes Placeholder 2"/>
          <p:cNvSpPr>
            <a:spLocks noGrp="1"/>
          </p:cNvSpPr>
          <p:nvPr>
            <p:ph type="body" idx="1"/>
          </p:nvPr>
        </p:nvSpPr>
        <p:spPr>
          <a:xfrm>
            <a:off x="428002" y="3832371"/>
            <a:ext cx="5438140" cy="6094267"/>
          </a:xfrm>
        </p:spPr>
        <p:txBody>
          <a:bodyPr/>
          <a:lstStyle/>
          <a:p>
            <a:pPr algn="l"/>
            <a:r>
              <a:rPr lang="en-AU" sz="1200" b="0" i="1" dirty="0">
                <a:solidFill>
                  <a:srgbClr val="111111"/>
                </a:solidFill>
                <a:effectLst/>
                <a:latin typeface="+mn-lt"/>
              </a:rPr>
              <a:t>The Office of the Guardian for Children and Young People (GCYP) advocates for the rights and best interests of children and young people in care and youth detention in South Australia. They provide advocacy on individual and systemic issues, as well as monitoring the safety and wellbeing of children and young people.</a:t>
            </a:r>
          </a:p>
          <a:p>
            <a:pPr algn="l"/>
            <a:endParaRPr lang="en-AU" sz="1200" b="0" i="1" dirty="0">
              <a:solidFill>
                <a:srgbClr val="111111"/>
              </a:solidFill>
              <a:effectLst/>
              <a:latin typeface="+mn-lt"/>
            </a:endParaRPr>
          </a:p>
          <a:p>
            <a:pPr algn="l"/>
            <a:r>
              <a:rPr lang="en-AU" sz="1200" b="1" i="0" dirty="0">
                <a:solidFill>
                  <a:srgbClr val="111111"/>
                </a:solidFill>
                <a:effectLst/>
                <a:latin typeface="+mn-lt"/>
              </a:rPr>
              <a:t>Read slide </a:t>
            </a:r>
          </a:p>
          <a:p>
            <a:pPr algn="l"/>
            <a:endParaRPr lang="en-AU" sz="1200" b="0" i="1" dirty="0">
              <a:solidFill>
                <a:srgbClr val="111111"/>
              </a:solidFill>
              <a:effectLst/>
              <a:latin typeface="+mn-lt"/>
            </a:endParaRPr>
          </a:p>
          <a:p>
            <a:pPr marL="0" lvl="0" indent="0">
              <a:lnSpc>
                <a:spcPct val="100000"/>
              </a:lnSpc>
              <a:spcAft>
                <a:spcPts val="0"/>
              </a:spcAft>
              <a:buFont typeface="Symbol" panose="05050102010706020507" pitchFamily="18" charset="2"/>
              <a:buNone/>
            </a:pPr>
            <a:r>
              <a:rPr lang="en-AU" b="0" i="1" dirty="0">
                <a:solidFill>
                  <a:srgbClr val="111111"/>
                </a:solidFill>
                <a:effectLst/>
                <a:latin typeface="+mn-lt"/>
                <a:cs typeface="Calibri Light" panose="020F0302020204030204" pitchFamily="34" charset="0"/>
              </a:rPr>
              <a:t>Anyone who is formally involved with children in care, such as a case worker or carer, must ‘seek to implement to the fullest extent possible, the terms of the Charter’, as outlined in the Children and Young People (Safety) Act 2017. We have a copy of the charter of rights for you today. </a:t>
            </a:r>
            <a:endParaRPr lang="en-AU" sz="1200" i="1" dirty="0">
              <a:effectLst/>
              <a:latin typeface="+mn-lt"/>
              <a:ea typeface="Calibri" panose="020F0502020204030204" pitchFamily="34" charset="0"/>
              <a:cs typeface="Calibri Light" panose="020F0302020204030204" pitchFamily="34" charset="0"/>
            </a:endParaRPr>
          </a:p>
          <a:p>
            <a:pPr algn="l"/>
            <a:endParaRPr lang="en-AU" sz="1200" b="0" i="1" dirty="0">
              <a:solidFill>
                <a:srgbClr val="11111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dirty="0">
                <a:solidFill>
                  <a:srgbClr val="333333"/>
                </a:solidFill>
                <a:effectLst/>
                <a:latin typeface="+mn-lt"/>
              </a:rPr>
              <a:t>The most appropriate way to inform the child or young person of their rights will depend on their developmental capacity and age. That said, even young children can understand their rights and must be provided with developmentally appropriate information.</a:t>
            </a:r>
          </a:p>
          <a:p>
            <a:br>
              <a:rPr lang="en-AU" b="0" i="0" dirty="0">
                <a:solidFill>
                  <a:srgbClr val="111111"/>
                </a:solidFill>
                <a:effectLst/>
                <a:latin typeface="Open Sans" panose="020B0606030504020204" pitchFamily="34" charset="0"/>
              </a:rPr>
            </a:br>
            <a:endParaRPr lang="en-AU" dirty="0"/>
          </a:p>
        </p:txBody>
      </p:sp>
      <p:sp>
        <p:nvSpPr>
          <p:cNvPr id="4" name="Slide Number Placeholder 3"/>
          <p:cNvSpPr>
            <a:spLocks noGrp="1"/>
          </p:cNvSpPr>
          <p:nvPr>
            <p:ph type="sldNum" sz="quarter" idx="10"/>
          </p:nvPr>
        </p:nvSpPr>
        <p:spPr/>
        <p:txBody>
          <a:bodyPr/>
          <a:lstStyle/>
          <a:p>
            <a:fld id="{38EE24B5-4631-4C76-AD64-166F22DE24F0}" type="slidenum">
              <a:rPr lang="en-AU" smtClean="0"/>
              <a:t>11</a:t>
            </a:fld>
            <a:endParaRPr lang="en-AU"/>
          </a:p>
        </p:txBody>
      </p:sp>
    </p:spTree>
    <p:extLst>
      <p:ext uri="{BB962C8B-B14F-4D97-AF65-F5344CB8AC3E}">
        <p14:creationId xmlns:p14="http://schemas.microsoft.com/office/powerpoint/2010/main" val="19598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3" y="487363"/>
            <a:ext cx="5956300" cy="3351212"/>
          </a:xfrm>
        </p:spPr>
      </p:sp>
      <p:sp>
        <p:nvSpPr>
          <p:cNvPr id="3" name="Notes Placeholder 2"/>
          <p:cNvSpPr>
            <a:spLocks noGrp="1"/>
          </p:cNvSpPr>
          <p:nvPr>
            <p:ph type="body" idx="1"/>
          </p:nvPr>
        </p:nvSpPr>
        <p:spPr>
          <a:xfrm>
            <a:off x="461047" y="4134376"/>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1" dirty="0" err="1"/>
              <a:t>Wakwakurna</a:t>
            </a:r>
            <a:r>
              <a:rPr lang="en-AU" b="0" i="1" dirty="0"/>
              <a:t> Kanyini means ‘Holding on to our children”. Wakwakurna Kanyini was established in 2024 and is the new peak body responsible for amplifying the voices of Aboriginal children and young people, partnering with government to reduce the over representation of Aboriginal children in the child protection system, and building the capacity of the community-controlled sector to provide services to Aboriginal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1" dirty="0"/>
          </a:p>
          <a:p>
            <a:r>
              <a:rPr lang="en-AU" b="0" i="1" dirty="0"/>
              <a:t>Wakwakurna Kanyini will be a strong and independent community voice that will provide leadership on the representation of community-led priorities to the state government. It will focus on improving outcomes for Aboriginal children and families and on building the capacity of the Aboriginal Community Controlled sector to provide services to families in need. </a:t>
            </a:r>
          </a:p>
          <a:p>
            <a:endParaRPr lang="en-AU"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1" dirty="0"/>
              <a:t>Having a peak body responsible for amplifying the voices of Aboriginal children and young people is a significant milestone that will help ensure that Aboriginal children and young people have the best opportunities to safely live their live with family and community. </a:t>
            </a:r>
            <a:endParaRPr lang="en-AU" b="0" dirty="0">
              <a:latin typeface="+mn-lt"/>
            </a:endParaRPr>
          </a:p>
        </p:txBody>
      </p:sp>
      <p:sp>
        <p:nvSpPr>
          <p:cNvPr id="4" name="Slide Number Placeholder 3"/>
          <p:cNvSpPr>
            <a:spLocks noGrp="1"/>
          </p:cNvSpPr>
          <p:nvPr>
            <p:ph type="sldNum" sz="quarter" idx="5"/>
          </p:nvPr>
        </p:nvSpPr>
        <p:spPr/>
        <p:txBody>
          <a:bodyPr/>
          <a:lstStyle/>
          <a:p>
            <a:fld id="{38EE24B5-4631-4C76-AD64-166F22DE24F0}" type="slidenum">
              <a:rPr lang="en-AU" smtClean="0"/>
              <a:t>12</a:t>
            </a:fld>
            <a:endParaRPr lang="en-AU"/>
          </a:p>
        </p:txBody>
      </p:sp>
    </p:spTree>
    <p:extLst>
      <p:ext uri="{BB962C8B-B14F-4D97-AF65-F5344CB8AC3E}">
        <p14:creationId xmlns:p14="http://schemas.microsoft.com/office/powerpoint/2010/main" val="1092224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333375"/>
            <a:ext cx="5953125" cy="3349625"/>
          </a:xfrm>
        </p:spPr>
      </p:sp>
      <p:sp>
        <p:nvSpPr>
          <p:cNvPr id="3" name="Notes Placeholder 2"/>
          <p:cNvSpPr>
            <a:spLocks noGrp="1"/>
          </p:cNvSpPr>
          <p:nvPr>
            <p:ph type="body" idx="1"/>
          </p:nvPr>
        </p:nvSpPr>
        <p:spPr>
          <a:xfrm>
            <a:off x="450031" y="3796491"/>
            <a:ext cx="5438140" cy="497343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baseline="0" dirty="0">
                <a:solidFill>
                  <a:srgbClr val="000000"/>
                </a:solidFill>
                <a:latin typeface="+mn-lt"/>
              </a:rPr>
              <a:t>Not only do children have the capacity and willingness to participate, but they also have the right to participate.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1"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baseline="0" dirty="0">
                <a:solidFill>
                  <a:srgbClr val="000000"/>
                </a:solidFill>
                <a:latin typeface="+mn-lt"/>
              </a:rPr>
              <a:t>Children and young people are active citizens in their own right, entitled to have a say in the decisions that affect their lives. </a:t>
            </a:r>
            <a:r>
              <a:rPr lang="en-AU" sz="1200" b="0" i="1" dirty="0">
                <a:solidFill>
                  <a:srgbClr val="333333"/>
                </a:solidFill>
                <a:effectLst/>
                <a:latin typeface="+mn-lt"/>
              </a:rPr>
              <a:t>Aboriginal and Torres Strait Islander infants, children and young people have the right to know about, and connect with, their cultural heritage and identity. </a:t>
            </a:r>
            <a:r>
              <a:rPr lang="en-AU" sz="1200" b="0" i="1" u="none" strike="noStrike" baseline="0" dirty="0">
                <a:solidFill>
                  <a:srgbClr val="000000"/>
                </a:solidFill>
                <a:latin typeface="+mn-lt"/>
              </a:rPr>
              <a:t>Consistent with this, the Children and Young People (Safety) Act 2017 (CYPS Act) requires that if a child or young person is able to form their own views concerning their care, they should be given the opportunity to express those views freely and have due weight given to them in accordance with their developmental capacity and circumstances. Consulting children about their experiences and involving them in decision making can contribute to better outcomes for children and young people, with increased self-esteem, confidence, and social skills. </a:t>
            </a:r>
          </a:p>
          <a:p>
            <a:endParaRPr lang="en-AU" sz="1200" b="0" i="1" u="none" strike="noStrike" baseline="0" dirty="0">
              <a:solidFill>
                <a:srgbClr val="000000"/>
              </a:solidFill>
              <a:latin typeface="+mn-lt"/>
            </a:endParaRPr>
          </a:p>
          <a:p>
            <a:r>
              <a:rPr lang="en-AU" sz="1200" b="0" i="1" u="none" strike="noStrike" baseline="0" dirty="0">
                <a:solidFill>
                  <a:srgbClr val="000000"/>
                </a:solidFill>
                <a:latin typeface="+mn-lt"/>
              </a:rPr>
              <a:t>Children and young people’s individual circumstances or needs (including aspects such as their chronological, developmental or emotional age, disability, current emotional functioning and their willingness to engage) may affect their understanding and engagement. </a:t>
            </a:r>
          </a:p>
        </p:txBody>
      </p:sp>
      <p:sp>
        <p:nvSpPr>
          <p:cNvPr id="4" name="Slide Number Placeholder 3"/>
          <p:cNvSpPr>
            <a:spLocks noGrp="1"/>
          </p:cNvSpPr>
          <p:nvPr>
            <p:ph type="sldNum" sz="quarter" idx="5"/>
          </p:nvPr>
        </p:nvSpPr>
        <p:spPr/>
        <p:txBody>
          <a:bodyPr/>
          <a:lstStyle/>
          <a:p>
            <a:fld id="{38EE24B5-4631-4C76-AD64-166F22DE24F0}" type="slidenum">
              <a:rPr lang="en-AU" smtClean="0"/>
              <a:t>13</a:t>
            </a:fld>
            <a:endParaRPr lang="en-AU"/>
          </a:p>
        </p:txBody>
      </p:sp>
    </p:spTree>
    <p:extLst>
      <p:ext uri="{BB962C8B-B14F-4D97-AF65-F5344CB8AC3E}">
        <p14:creationId xmlns:p14="http://schemas.microsoft.com/office/powerpoint/2010/main" val="223389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296863"/>
            <a:ext cx="5953125" cy="3349625"/>
          </a:xfrm>
        </p:spPr>
      </p:sp>
      <p:sp>
        <p:nvSpPr>
          <p:cNvPr id="3" name="Notes Placeholder 2"/>
          <p:cNvSpPr>
            <a:spLocks noGrp="1"/>
          </p:cNvSpPr>
          <p:nvPr>
            <p:ph type="body" idx="1"/>
          </p:nvPr>
        </p:nvSpPr>
        <p:spPr>
          <a:xfrm>
            <a:off x="352472" y="3880209"/>
            <a:ext cx="5438140" cy="6046429"/>
          </a:xfrm>
        </p:spPr>
        <p:txBody>
          <a:bodyPr/>
          <a:lstStyle/>
          <a:p>
            <a:pPr algn="l">
              <a:spcAft>
                <a:spcPts val="0"/>
              </a:spcAft>
            </a:pPr>
            <a:r>
              <a:rPr lang="en-AU" sz="1200" b="0" i="1" u="none" strike="noStrike" dirty="0">
                <a:effectLst/>
                <a:latin typeface="+mn-lt"/>
              </a:rPr>
              <a:t>My Voice Our Views </a:t>
            </a:r>
            <a:r>
              <a:rPr lang="en-AU" sz="1200" b="0" i="1" u="none" strike="noStrike" dirty="0">
                <a:solidFill>
                  <a:srgbClr val="315E61"/>
                </a:solidFill>
                <a:effectLst/>
                <a:latin typeface="+mn-lt"/>
              </a:rPr>
              <a:t>- </a:t>
            </a:r>
            <a:r>
              <a:rPr lang="en-AU" sz="1200" b="0" i="1" u="none" strike="noStrike" dirty="0">
                <a:solidFill>
                  <a:srgbClr val="000000"/>
                </a:solidFill>
                <a:effectLst/>
                <a:latin typeface="+mn-lt"/>
              </a:rPr>
              <a:t>a bespoke survey tool. My Voice Our Views, has been developed for children and young people in care to capture their views about their time in care. Every child or young person aged 5 to 17 years, who has been in care for three months or more must be invited to complete a child survey on My Voice Our Views at least once every 12 months.</a:t>
            </a:r>
          </a:p>
          <a:p>
            <a:pPr algn="l">
              <a:spcAft>
                <a:spcPts val="0"/>
              </a:spcAft>
            </a:pPr>
            <a:endParaRPr lang="en-AU" b="0" i="1" u="none" strike="noStrike" dirty="0">
              <a:solidFill>
                <a:srgbClr val="000000"/>
              </a:solidFill>
              <a:effectLst/>
              <a:latin typeface="inherit"/>
            </a:endParaRPr>
          </a:p>
          <a:p>
            <a:pPr algn="l"/>
            <a:r>
              <a:rPr lang="en-AU" b="0" i="1" u="none" strike="noStrike" dirty="0">
                <a:solidFill>
                  <a:srgbClr val="000000"/>
                </a:solidFill>
                <a:effectLst/>
                <a:latin typeface="+mn-lt"/>
              </a:rPr>
              <a:t>My Voice Our Views is a survey tool is designed to:</a:t>
            </a:r>
          </a:p>
          <a:p>
            <a:pPr algn="l">
              <a:buFont typeface="Arial" panose="020B0604020202020204" pitchFamily="34" charset="0"/>
              <a:buNone/>
            </a:pPr>
            <a:endParaRPr lang="en-AU" b="0" i="1" u="none" strike="noStrike" dirty="0">
              <a:solidFill>
                <a:srgbClr val="000000"/>
              </a:solidFill>
              <a:effectLst/>
              <a:latin typeface="+mn-lt"/>
            </a:endParaRPr>
          </a:p>
          <a:p>
            <a:pPr algn="l">
              <a:buFont typeface="Arial" panose="020B0604020202020204" pitchFamily="34" charset="0"/>
              <a:buNone/>
            </a:pPr>
            <a:r>
              <a:rPr lang="en-AU" b="0" i="1" u="none" strike="noStrike" dirty="0">
                <a:solidFill>
                  <a:srgbClr val="000000"/>
                </a:solidFill>
                <a:effectLst/>
                <a:latin typeface="+mn-lt"/>
              </a:rPr>
              <a:t>Here is a short video that has been prepared by DCP for children to introduce them to the survey. This will give you an idea of what children and young people are invited to share.</a:t>
            </a:r>
          </a:p>
          <a:p>
            <a:pPr algn="l">
              <a:buFont typeface="Arial" panose="020B0604020202020204" pitchFamily="34" charset="0"/>
              <a:buNone/>
            </a:pPr>
            <a:endParaRPr lang="en-AU" b="0" i="1"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latin typeface="+mn-lt"/>
              </a:rPr>
              <a:t>To access the video, click on the logo embedded in the slide or visit </a:t>
            </a:r>
            <a:r>
              <a:rPr lang="en-AU" sz="1200" b="1" dirty="0">
                <a:latin typeface="+mn-lt"/>
                <a:hlinkClick r:id="rId3"/>
              </a:rPr>
              <a:t>https://youtu.be/o25PZzI8q2s?si=3Tfdwc7CRfx5fQ57</a:t>
            </a:r>
            <a:r>
              <a:rPr lang="en-AU" sz="1200" b="1" dirty="0">
                <a:latin typeface="+mn-lt"/>
              </a:rPr>
              <a:t>  </a:t>
            </a:r>
            <a:endParaRPr lang="en-AU" dirty="0"/>
          </a:p>
        </p:txBody>
      </p:sp>
      <p:sp>
        <p:nvSpPr>
          <p:cNvPr id="4" name="Slide Number Placeholder 3"/>
          <p:cNvSpPr>
            <a:spLocks noGrp="1"/>
          </p:cNvSpPr>
          <p:nvPr>
            <p:ph type="sldNum" sz="quarter" idx="5"/>
          </p:nvPr>
        </p:nvSpPr>
        <p:spPr/>
        <p:txBody>
          <a:bodyPr/>
          <a:lstStyle/>
          <a:p>
            <a:fld id="{38EE24B5-4631-4C76-AD64-166F22DE24F0}" type="slidenum">
              <a:rPr lang="en-AU" smtClean="0"/>
              <a:t>14</a:t>
            </a:fld>
            <a:endParaRPr lang="en-AU"/>
          </a:p>
        </p:txBody>
      </p:sp>
    </p:spTree>
    <p:extLst>
      <p:ext uri="{BB962C8B-B14F-4D97-AF65-F5344CB8AC3E}">
        <p14:creationId xmlns:p14="http://schemas.microsoft.com/office/powerpoint/2010/main" val="243760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450850"/>
            <a:ext cx="5956300" cy="3351213"/>
          </a:xfrm>
        </p:spPr>
      </p:sp>
      <p:sp>
        <p:nvSpPr>
          <p:cNvPr id="3" name="Notes Placeholder 2"/>
          <p:cNvSpPr>
            <a:spLocks noGrp="1"/>
          </p:cNvSpPr>
          <p:nvPr>
            <p:ph type="body" idx="1"/>
          </p:nvPr>
        </p:nvSpPr>
        <p:spPr>
          <a:xfrm>
            <a:off x="472061" y="4083525"/>
            <a:ext cx="5438140" cy="3908614"/>
          </a:xfr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AU" sz="1200" i="1" dirty="0">
                <a:effectLst/>
                <a:latin typeface="+mn-lt"/>
                <a:ea typeface="Calibri" panose="020F0502020204030204" pitchFamily="34" charset="0"/>
                <a:cs typeface="Calibri Light" panose="020F0302020204030204" pitchFamily="34" charset="0"/>
              </a:rPr>
              <a:t>The CREATE Foundation is contracted by the department to provide advocacy and support services on a state-wide basis to children and young people currently in or entering care, and inclusive of those that have exited care to the age of 25 years. CREATE’s </a:t>
            </a:r>
            <a:r>
              <a:rPr lang="en-AU" sz="1200" i="1" dirty="0">
                <a:effectLst/>
                <a:latin typeface="Calibri" panose="020F0502020204030204" pitchFamily="34" charset="0"/>
                <a:ea typeface="Calibri" panose="020F0502020204030204" pitchFamily="34" charset="0"/>
              </a:rPr>
              <a:t>advocacy work extends beyond their Youth Advisory Groups, they also submit papers to government about their advocacy priorities on behalf of children and young people, such as sibling connection, Residential Care, Health and Wellbeing and Transition from Care.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i="1" dirty="0">
              <a:effectLst/>
              <a:latin typeface="+mn-lt"/>
              <a:ea typeface="Calibri" panose="020F05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i="1" dirty="0">
                <a:effectLst/>
                <a:latin typeface="+mn-lt"/>
                <a:ea typeface="Calibri" panose="020F0502020204030204" pitchFamily="34" charset="0"/>
                <a:cs typeface="Calibri Light" panose="020F0302020204030204" pitchFamily="34" charset="0"/>
              </a:rPr>
              <a:t>This next video introduces us to some of the programs, tools and resources created by children and young people for children and young people.   </a:t>
            </a:r>
          </a:p>
          <a:p>
            <a:pPr fontAlgn="base"/>
            <a:endParaRPr lang="en-AU" sz="1200" b="0" i="1" dirty="0">
              <a:solidFill>
                <a:srgbClr val="00B6DE"/>
              </a:solidFill>
              <a:effectLst/>
              <a:latin typeface="+mn-lt"/>
              <a:ea typeface="Times New Roman" panose="02020603050405020304" pitchFamily="18" charset="0"/>
              <a:cs typeface="Varela Round"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mn-lt"/>
              </a:rPr>
              <a:t>To access the video, click on the logo embedded in the slide or visit </a:t>
            </a:r>
            <a:r>
              <a:rPr lang="en-AU"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https://youtu.be/v2DkS_cfMt0</a:t>
            </a:r>
            <a:endParaRPr lang="en-AU"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latin typeface="+mn-lt"/>
            </a:endParaRPr>
          </a:p>
        </p:txBody>
      </p:sp>
      <p:sp>
        <p:nvSpPr>
          <p:cNvPr id="4" name="Slide Number Placeholder 3"/>
          <p:cNvSpPr>
            <a:spLocks noGrp="1"/>
          </p:cNvSpPr>
          <p:nvPr>
            <p:ph type="sldNum" sz="quarter" idx="5"/>
          </p:nvPr>
        </p:nvSpPr>
        <p:spPr/>
        <p:txBody>
          <a:bodyPr/>
          <a:lstStyle/>
          <a:p>
            <a:fld id="{38EE24B5-4631-4C76-AD64-166F22DE24F0}" type="slidenum">
              <a:rPr lang="en-AU" smtClean="0"/>
              <a:t>15</a:t>
            </a:fld>
            <a:endParaRPr lang="en-AU"/>
          </a:p>
        </p:txBody>
      </p:sp>
    </p:spTree>
    <p:extLst>
      <p:ext uri="{BB962C8B-B14F-4D97-AF65-F5344CB8AC3E}">
        <p14:creationId xmlns:p14="http://schemas.microsoft.com/office/powerpoint/2010/main" val="7501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975" y="450850"/>
            <a:ext cx="5954713" cy="3351213"/>
          </a:xfrm>
        </p:spPr>
      </p:sp>
      <p:sp>
        <p:nvSpPr>
          <p:cNvPr id="3" name="Notes Placeholder 2"/>
          <p:cNvSpPr>
            <a:spLocks noGrp="1"/>
          </p:cNvSpPr>
          <p:nvPr>
            <p:ph type="body" idx="1"/>
          </p:nvPr>
        </p:nvSpPr>
        <p:spPr/>
        <p:txBody>
          <a:bodyPr/>
          <a:lstStyle/>
          <a:p>
            <a:r>
              <a:rPr lang="en-AU" dirty="0"/>
              <a:t> </a:t>
            </a:r>
          </a:p>
        </p:txBody>
      </p:sp>
      <p:sp>
        <p:nvSpPr>
          <p:cNvPr id="5" name="Slide Number Placeholder 4"/>
          <p:cNvSpPr>
            <a:spLocks noGrp="1"/>
          </p:cNvSpPr>
          <p:nvPr>
            <p:ph type="sldNum" sz="quarter" idx="5"/>
          </p:nvPr>
        </p:nvSpPr>
        <p:spPr/>
        <p:txBody>
          <a:bodyPr/>
          <a:lstStyle/>
          <a:p>
            <a:fld id="{38EE24B5-4631-4C76-AD64-166F22DE24F0}" type="slidenum">
              <a:rPr lang="en-AU" smtClean="0"/>
              <a:t>16</a:t>
            </a:fld>
            <a:endParaRPr lang="en-AU"/>
          </a:p>
        </p:txBody>
      </p:sp>
    </p:spTree>
    <p:extLst>
      <p:ext uri="{BB962C8B-B14F-4D97-AF65-F5344CB8AC3E}">
        <p14:creationId xmlns:p14="http://schemas.microsoft.com/office/powerpoint/2010/main" val="128087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450850"/>
            <a:ext cx="5956300" cy="3351213"/>
          </a:xfrm>
        </p:spPr>
      </p:sp>
      <p:sp>
        <p:nvSpPr>
          <p:cNvPr id="3" name="Notes Placeholder 2"/>
          <p:cNvSpPr>
            <a:spLocks noGrp="1"/>
          </p:cNvSpPr>
          <p:nvPr>
            <p:ph type="body" idx="1"/>
          </p:nvPr>
        </p:nvSpPr>
        <p:spPr>
          <a:xfrm>
            <a:off x="352472" y="4083526"/>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latin typeface="+mn-lt"/>
              </a:rPr>
              <a:t>2. Acknowledgement [1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latin typeface="+mn-lt"/>
              </a:rPr>
              <a:t>Read slide</a:t>
            </a:r>
            <a:r>
              <a:rPr lang="en-AU" sz="1200" i="0" baseline="0" dirty="0">
                <a:latin typeface="+mn-lt"/>
              </a:rPr>
              <a:t> </a:t>
            </a:r>
            <a:r>
              <a:rPr lang="en-AU" sz="1200" i="0" baseline="0" dirty="0">
                <a:solidFill>
                  <a:schemeClr val="tx1"/>
                </a:solidFill>
                <a:latin typeface="+mn-lt"/>
              </a:rPr>
              <a:t>or provide an acknowledgement specifically recognising the traditional owners of the country on which you are presenting. </a:t>
            </a:r>
            <a:endParaRPr lang="en-AU" sz="1200" i="0" dirty="0">
              <a:solidFill>
                <a:schemeClr val="tx1"/>
              </a:solidFill>
              <a:latin typeface="+mn-lt"/>
            </a:endParaRPr>
          </a:p>
          <a:p>
            <a:endParaRPr lang="en-AU" sz="1200" dirty="0">
              <a:latin typeface="+mn-lt"/>
            </a:endParaRPr>
          </a:p>
          <a:p>
            <a:endParaRPr lang="en-AU" dirty="0"/>
          </a:p>
        </p:txBody>
      </p:sp>
      <p:sp>
        <p:nvSpPr>
          <p:cNvPr id="5" name="Slide Number Placeholder 4"/>
          <p:cNvSpPr>
            <a:spLocks noGrp="1"/>
          </p:cNvSpPr>
          <p:nvPr>
            <p:ph type="sldNum" sz="quarter" idx="5"/>
          </p:nvPr>
        </p:nvSpPr>
        <p:spPr>
          <a:xfrm>
            <a:off x="3816574" y="10235580"/>
            <a:ext cx="2919748" cy="540684"/>
          </a:xfrm>
          <a:prstGeom prst="rect">
            <a:avLst/>
          </a:prstGeom>
        </p:spPr>
        <p:txBody>
          <a:bodyPr/>
          <a:lstStyle/>
          <a:p>
            <a:fld id="{38EE24B5-4631-4C76-AD64-166F22DE24F0}" type="slidenum">
              <a:rPr lang="en-AU" smtClean="0"/>
              <a:t>2</a:t>
            </a:fld>
            <a:endParaRPr lang="en-AU"/>
          </a:p>
        </p:txBody>
      </p:sp>
    </p:spTree>
    <p:extLst>
      <p:ext uri="{BB962C8B-B14F-4D97-AF65-F5344CB8AC3E}">
        <p14:creationId xmlns:p14="http://schemas.microsoft.com/office/powerpoint/2010/main" val="333240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415925"/>
            <a:ext cx="5954713" cy="3349625"/>
          </a:xfrm>
        </p:spPr>
      </p:sp>
      <p:sp>
        <p:nvSpPr>
          <p:cNvPr id="3" name="Notes Placeholder 2"/>
          <p:cNvSpPr>
            <a:spLocks noGrp="1"/>
          </p:cNvSpPr>
          <p:nvPr>
            <p:ph type="body" idx="1"/>
          </p:nvPr>
        </p:nvSpPr>
        <p:spPr>
          <a:xfrm>
            <a:off x="407546" y="4047646"/>
            <a:ext cx="5438140" cy="5787562"/>
          </a:xfrm>
        </p:spPr>
        <p:txBody>
          <a:bodyPr/>
          <a:lstStyle/>
          <a:p>
            <a:pPr marL="171450" lvl="0" indent="-171450">
              <a:buFont typeface="Arial" panose="020B0604020202020204" pitchFamily="34" charset="0"/>
              <a:buChar char="•"/>
            </a:pPr>
            <a:r>
              <a:rPr lang="en-AU" sz="1200" b="1" i="0" kern="1200" dirty="0">
                <a:solidFill>
                  <a:schemeClr val="tx1"/>
                </a:solidFill>
                <a:effectLst/>
                <a:latin typeface="+mn-lt"/>
                <a:ea typeface="+mn-ea"/>
                <a:cs typeface="+mn-cs"/>
              </a:rPr>
              <a:t>Welcome carers to today’s learning and development module</a:t>
            </a:r>
          </a:p>
          <a:p>
            <a:pPr marL="171450" lvl="0" indent="-171450">
              <a:buFont typeface="Arial" panose="020B0604020202020204" pitchFamily="34" charset="0"/>
              <a:buChar char="•"/>
            </a:pPr>
            <a:r>
              <a:rPr lang="en-AU" sz="1200" b="1" i="0" kern="1200" dirty="0">
                <a:solidFill>
                  <a:schemeClr val="tx1"/>
                </a:solidFill>
                <a:effectLst/>
                <a:latin typeface="+mn-lt"/>
                <a:ea typeface="+mn-ea"/>
                <a:cs typeface="+mn-cs"/>
              </a:rPr>
              <a:t>Outline emergency exits and evacuation plan and location of toilets and other facilities</a:t>
            </a:r>
          </a:p>
          <a:p>
            <a:pPr marL="171450" lvl="0" indent="-171450">
              <a:buFont typeface="Arial" panose="020B0604020202020204" pitchFamily="34" charset="0"/>
              <a:buChar char="•"/>
            </a:pPr>
            <a:r>
              <a:rPr lang="en-AU" sz="1200" b="1" i="0" kern="1200" dirty="0">
                <a:solidFill>
                  <a:schemeClr val="tx1"/>
                </a:solidFill>
                <a:effectLst/>
                <a:latin typeface="+mn-lt"/>
                <a:ea typeface="+mn-ea"/>
                <a:cs typeface="+mn-cs"/>
              </a:rPr>
              <a:t>Notify</a:t>
            </a:r>
            <a:r>
              <a:rPr lang="en-AU" sz="1200" b="1" i="0" kern="1200" baseline="0" dirty="0">
                <a:solidFill>
                  <a:schemeClr val="tx1"/>
                </a:solidFill>
                <a:effectLst/>
                <a:latin typeface="+mn-lt"/>
                <a:ea typeface="+mn-ea"/>
                <a:cs typeface="+mn-cs"/>
              </a:rPr>
              <a:t> carers about break times and catering provided</a:t>
            </a:r>
            <a:endParaRPr lang="en-AU"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b="1" i="0" kern="1200" dirty="0">
                <a:solidFill>
                  <a:schemeClr val="tx1"/>
                </a:solidFill>
                <a:effectLst/>
                <a:latin typeface="+mn-lt"/>
                <a:ea typeface="+mn-ea"/>
                <a:cs typeface="+mn-cs"/>
              </a:rPr>
              <a:t>Discuss group norms</a:t>
            </a:r>
            <a:endParaRPr lang="en-US" sz="1200" b="1" i="0" kern="1200" dirty="0">
              <a:solidFill>
                <a:schemeClr val="tx1"/>
              </a:solidFill>
              <a:effectLst/>
              <a:latin typeface="+mn-lt"/>
              <a:ea typeface="+mn-ea"/>
              <a:cs typeface="+mn-cs"/>
            </a:endParaRPr>
          </a:p>
          <a:p>
            <a:pPr marL="0" lvl="0" indent="0">
              <a:buFontTx/>
              <a:buNone/>
            </a:pPr>
            <a:endParaRPr lang="en-AU" sz="1200" b="1" i="0" kern="1200" dirty="0">
              <a:solidFill>
                <a:schemeClr val="tx1"/>
              </a:solidFill>
              <a:effectLst/>
              <a:latin typeface="+mn-lt"/>
              <a:ea typeface="+mn-ea"/>
              <a:cs typeface="Calibri" panose="020F0502020204030204" pitchFamily="34" charset="0"/>
            </a:endParaRPr>
          </a:p>
          <a:p>
            <a:pPr marL="0" lvl="0" indent="0">
              <a:buFont typeface="Arial" panose="020B0604020202020204" pitchFamily="34" charset="0"/>
              <a:buNone/>
            </a:pPr>
            <a:endParaRPr lang="en-AU"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24B5-4631-4C76-AD64-166F22DE24F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43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55600"/>
            <a:ext cx="5954713" cy="3349625"/>
          </a:xfrm>
        </p:spPr>
      </p:sp>
      <p:sp>
        <p:nvSpPr>
          <p:cNvPr id="3" name="Notes Placeholder 2"/>
          <p:cNvSpPr>
            <a:spLocks noGrp="1"/>
          </p:cNvSpPr>
          <p:nvPr>
            <p:ph type="body" idx="1"/>
          </p:nvPr>
        </p:nvSpPr>
        <p:spPr>
          <a:xfrm>
            <a:off x="416988" y="3999806"/>
            <a:ext cx="5438140" cy="3908614"/>
          </a:xfrm>
        </p:spPr>
        <p:txBody>
          <a:bodyPr/>
          <a:lstStyle/>
          <a:p>
            <a:r>
              <a:rPr lang="en-US" sz="1200" i="1" dirty="0">
                <a:effectLst/>
                <a:latin typeface="+mn-lt"/>
                <a:ea typeface="Times New Roman" panose="02020603050405020304" pitchFamily="18" charset="0"/>
                <a:cs typeface="Times New Roman" panose="02020603050405020304" pitchFamily="18" charset="0"/>
              </a:rPr>
              <a:t>Section 82 of the Children and Young People (Safety) Act 2017 entitles carers to participate in any decision-making process relating to the health, safety, welfare or wellbeing of the child or young person in their care. </a:t>
            </a:r>
            <a:endParaRPr lang="en-AU" i="1" dirty="0">
              <a:ea typeface="Times New Roman" panose="02020603050405020304" pitchFamily="18" charset="0"/>
              <a:cs typeface="Times New Roman" panose="02020603050405020304" pitchFamily="18" charset="0"/>
            </a:endParaRPr>
          </a:p>
          <a:p>
            <a:endParaRPr lang="en-AU" sz="1200" i="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mn-lt"/>
                <a:ea typeface="Times New Roman" panose="02020603050405020304" pitchFamily="18" charset="0"/>
                <a:cs typeface="Times New Roman" panose="02020603050405020304" pitchFamily="18" charset="0"/>
              </a:rPr>
              <a:t>This module will help you</a:t>
            </a:r>
            <a:r>
              <a:rPr lang="en-AU" sz="1200" i="1" dirty="0">
                <a:effectLst/>
                <a:latin typeface="+mn-lt"/>
                <a:ea typeface="Calibri" panose="020F0502020204030204" pitchFamily="34" charset="0"/>
                <a:cs typeface="Times New Roman" panose="02020603050405020304" pitchFamily="18" charset="0"/>
              </a:rPr>
              <a:t> </a:t>
            </a:r>
            <a:r>
              <a:rPr lang="en-US" sz="1200" i="1" dirty="0">
                <a:effectLst/>
                <a:latin typeface="+mn-lt"/>
                <a:ea typeface="Times New Roman" panose="02020603050405020304" pitchFamily="18" charset="0"/>
                <a:cs typeface="Times New Roman" panose="02020603050405020304" pitchFamily="18" charset="0"/>
              </a:rPr>
              <a:t>know that you can expect to be informed, supported, valued, and respected as an integral member of the child/young person’s care team. The content will also include additional advice and where to go for support when you may face challenges in advocating for the needs of the child or young person in your care</a:t>
            </a:r>
            <a:endParaRPr lang="en-AU" sz="1000" b="0" i="1" kern="1200" baseline="0" dirty="0">
              <a:solidFill>
                <a:schemeClr val="tx1"/>
              </a:solidFill>
              <a:latin typeface="+mn-lt"/>
              <a:ea typeface="+mn-ea"/>
              <a:cs typeface="Calibri Light" panose="020F0302020204030204" pitchFamily="34" charset="0"/>
            </a:endParaRPr>
          </a:p>
          <a:p>
            <a:pPr marL="0" marR="0" lvl="0" indent="0" algn="l" defTabSz="914400" rtl="0" eaLnBrk="1" fontAlgn="auto" latinLnBrk="0" hangingPunct="1">
              <a:lnSpc>
                <a:spcPct val="100000"/>
              </a:lnSpc>
              <a:buClrTx/>
              <a:buSzTx/>
              <a:buFont typeface="Arial" panose="020B0604020202020204" pitchFamily="34" charset="0"/>
              <a:buNone/>
              <a:tabLst/>
              <a:defRPr/>
            </a:pPr>
            <a:endParaRPr lang="en-AU" sz="1200" b="0" i="1" kern="1200" baseline="0" dirty="0">
              <a:solidFill>
                <a:schemeClr val="tx1"/>
              </a:solidFill>
              <a:latin typeface="+mn-lt"/>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kern="1200" baseline="0" dirty="0">
                <a:solidFill>
                  <a:schemeClr val="tx1"/>
                </a:solidFill>
                <a:latin typeface="+mn-lt"/>
                <a:ea typeface="+mn-ea"/>
                <a:cs typeface="Calibri Light" panose="020F0302020204030204" pitchFamily="34" charset="0"/>
              </a:rPr>
              <a:t>Read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0" b="1" i="0" kern="1200" baseline="0" dirty="0">
              <a:solidFill>
                <a:schemeClr val="tx1"/>
              </a:solidFill>
              <a:latin typeface="+mn-lt"/>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i="0" kern="1200" baseline="0" dirty="0">
              <a:solidFill>
                <a:schemeClr val="tx1"/>
              </a:solidFill>
              <a:latin typeface="+mn-lt"/>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24B5-4631-4C76-AD64-166F22DE24F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06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506413"/>
            <a:ext cx="5953125" cy="3349625"/>
          </a:xfrm>
        </p:spPr>
      </p:sp>
      <p:sp>
        <p:nvSpPr>
          <p:cNvPr id="3" name="Notes Placeholder 2"/>
          <p:cNvSpPr>
            <a:spLocks noGrp="1"/>
          </p:cNvSpPr>
          <p:nvPr>
            <p:ph type="body" idx="1"/>
          </p:nvPr>
        </p:nvSpPr>
        <p:spPr>
          <a:xfrm>
            <a:off x="679767" y="4042904"/>
            <a:ext cx="5438140" cy="514944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solidFill>
                  <a:schemeClr val="tx1"/>
                </a:solidFill>
                <a:effectLst/>
                <a:latin typeface="+mn-lt"/>
              </a:rPr>
              <a:t>Read slide </a:t>
            </a:r>
          </a:p>
          <a:p>
            <a:pPr marL="0" indent="0">
              <a:buFontTx/>
              <a:buNone/>
            </a:pPr>
            <a:endParaRPr lang="en-AU" b="0" i="1" dirty="0">
              <a:solidFill>
                <a:schemeClr val="tx1"/>
              </a:solidFill>
              <a:effectLst/>
              <a:latin typeface="+mn-lt"/>
            </a:endParaRPr>
          </a:p>
          <a:p>
            <a:pPr marL="0" indent="0">
              <a:buFontTx/>
              <a:buNone/>
            </a:pPr>
            <a:r>
              <a:rPr lang="en-AU" b="0" i="1" dirty="0">
                <a:solidFill>
                  <a:schemeClr val="tx1"/>
                </a:solidFill>
                <a:effectLst/>
                <a:latin typeface="+mn-lt"/>
              </a:rPr>
              <a:t>Here are some tips to prepare for a carer team meeting: </a:t>
            </a:r>
          </a:p>
          <a:p>
            <a:pPr marL="171450" indent="-171450">
              <a:buFontTx/>
              <a:buChar char="-"/>
            </a:pPr>
            <a:r>
              <a:rPr lang="en-AU" i="1" dirty="0">
                <a:solidFill>
                  <a:schemeClr val="tx1"/>
                </a:solidFill>
                <a:latin typeface="+mn-lt"/>
              </a:rPr>
              <a:t>P</a:t>
            </a:r>
            <a:r>
              <a:rPr lang="en-AU" i="1" dirty="0">
                <a:solidFill>
                  <a:schemeClr val="tx1"/>
                </a:solidFill>
              </a:rPr>
              <a:t>rior to the care team meeting, it is encouraged that you develop a list of items for discussion, in order of preference or need, especially if there is a worry or concern that needs to be raised</a:t>
            </a:r>
          </a:p>
          <a:p>
            <a:pPr marL="171450" indent="-171450">
              <a:buFontTx/>
              <a:buChar char="-"/>
            </a:pPr>
            <a:r>
              <a:rPr lang="en-AU" i="1" dirty="0">
                <a:solidFill>
                  <a:schemeClr val="tx1"/>
                </a:solidFill>
                <a:latin typeface="+mn-lt"/>
              </a:rPr>
              <a:t>Confirm who will be attending the care team meeting</a:t>
            </a:r>
          </a:p>
          <a:p>
            <a:pPr marL="171450" indent="-171450">
              <a:buFontTx/>
              <a:buChar char="-"/>
            </a:pPr>
            <a:r>
              <a:rPr lang="en-AU" i="1" dirty="0">
                <a:solidFill>
                  <a:schemeClr val="tx1"/>
                </a:solidFill>
                <a:latin typeface="+mn-lt"/>
              </a:rPr>
              <a:t>Request for your support worker or another support person to be present with you if you wish</a:t>
            </a:r>
          </a:p>
          <a:p>
            <a:pPr marL="171450" indent="-171450">
              <a:buFontTx/>
              <a:buChar char="-"/>
            </a:pPr>
            <a:r>
              <a:rPr lang="en-AU" i="1" dirty="0">
                <a:solidFill>
                  <a:schemeClr val="tx1"/>
                </a:solidFill>
                <a:latin typeface="+mn-lt"/>
              </a:rPr>
              <a:t>Decide on a location that is suitable, your home, the DCP office or another community location (or via MS Teams or phone link up)</a:t>
            </a:r>
          </a:p>
          <a:p>
            <a:pPr marL="171450" indent="-171450">
              <a:buFontTx/>
              <a:buChar char="-"/>
            </a:pPr>
            <a:r>
              <a:rPr lang="en-AU" i="1" dirty="0">
                <a:solidFill>
                  <a:schemeClr val="tx1"/>
                </a:solidFill>
                <a:latin typeface="+mn-lt"/>
              </a:rPr>
              <a:t>Ask for meeting minutes to be taken and distributed afterwards so that all decision-making is recorded and clear. </a:t>
            </a:r>
          </a:p>
          <a:p>
            <a:pPr marL="0" indent="0">
              <a:buFontTx/>
              <a:buNone/>
            </a:pPr>
            <a:endParaRPr lang="en-AU" i="1" dirty="0"/>
          </a:p>
        </p:txBody>
      </p:sp>
      <p:sp>
        <p:nvSpPr>
          <p:cNvPr id="4" name="Slide Number Placeholder 3"/>
          <p:cNvSpPr>
            <a:spLocks noGrp="1"/>
          </p:cNvSpPr>
          <p:nvPr>
            <p:ph type="sldNum" sz="quarter" idx="5"/>
          </p:nvPr>
        </p:nvSpPr>
        <p:spPr/>
        <p:txBody>
          <a:bodyPr/>
          <a:lstStyle/>
          <a:p>
            <a:fld id="{38EE24B5-4631-4C76-AD64-166F22DE24F0}" type="slidenum">
              <a:rPr lang="en-AU" smtClean="0"/>
              <a:t>5</a:t>
            </a:fld>
            <a:endParaRPr lang="en-AU"/>
          </a:p>
        </p:txBody>
      </p:sp>
    </p:spTree>
    <p:extLst>
      <p:ext uri="{BB962C8B-B14F-4D97-AF65-F5344CB8AC3E}">
        <p14:creationId xmlns:p14="http://schemas.microsoft.com/office/powerpoint/2010/main" val="277926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427038"/>
            <a:ext cx="5956300" cy="3351212"/>
          </a:xfrm>
        </p:spPr>
      </p:sp>
      <p:sp>
        <p:nvSpPr>
          <p:cNvPr id="3" name="Notes Placeholder 2"/>
          <p:cNvSpPr>
            <a:spLocks noGrp="1"/>
          </p:cNvSpPr>
          <p:nvPr>
            <p:ph type="body" idx="1"/>
          </p:nvPr>
        </p:nvSpPr>
        <p:spPr>
          <a:xfrm>
            <a:off x="450031" y="4083525"/>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effectLst/>
                <a:latin typeface="+mn-lt"/>
                <a:ea typeface="Calibri" panose="020F0502020204030204" pitchFamily="34" charset="0"/>
              </a:rPr>
              <a:t>The South Australian Statement of Commitment </a:t>
            </a:r>
            <a:r>
              <a:rPr lang="en-AU" i="1" dirty="0">
                <a:ea typeface="Calibri" panose="020F0502020204030204" pitchFamily="34" charset="0"/>
              </a:rPr>
              <a:t>to</a:t>
            </a:r>
            <a:r>
              <a:rPr lang="en-AU" sz="1200" i="1" dirty="0">
                <a:effectLst/>
                <a:latin typeface="+mn-lt"/>
                <a:ea typeface="Calibri" panose="020F0502020204030204" pitchFamily="34" charset="0"/>
              </a:rPr>
              <a:t> foster and kinship carers was jointly made by the Department for Child Protection (DCP), Connecting Foster and Kinship Carers SA, and Child and Family Focus SA. It recognises that the department must work in partnership and value carers as an essential and respected part of the care team for children and young people. This document highlights the core commitments the department has made to carers, including that we will inform, support, consult, value and respect all carers. The Statement of Commitment also outlines the roles and responsibilities of everyone involved in family-based care.</a:t>
            </a:r>
          </a:p>
          <a:p>
            <a:endParaRPr lang="en-AU" dirty="0">
              <a:solidFill>
                <a:srgbClr val="343434"/>
              </a:solidFill>
            </a:endParaRPr>
          </a:p>
          <a:p>
            <a:r>
              <a:rPr lang="en-AU" b="1" i="0" dirty="0">
                <a:latin typeface="+mn-lt"/>
              </a:rPr>
              <a:t>Play video [1.28 mins]</a:t>
            </a:r>
          </a:p>
          <a:p>
            <a:endParaRPr lang="en-AU" b="1"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mn-lt"/>
              </a:rPr>
              <a:t>To access the video, click on the logo embedded in the slide or visit </a:t>
            </a:r>
            <a:r>
              <a:rPr lang="en-AU" b="0" i="0" u="none" strike="noStrike" dirty="0">
                <a:solidFill>
                  <a:srgbClr val="FFFFFF"/>
                </a:solidFill>
                <a:effectLst/>
                <a:latin typeface="YouTube Noto"/>
                <a:hlinkClick r:id="rId3"/>
              </a:rPr>
              <a:t>https://youtu.be/MN4eXcoJlPA</a:t>
            </a:r>
            <a:endParaRPr lang="en-AU" b="1" i="0" dirty="0">
              <a:latin typeface="+mn-lt"/>
            </a:endParaRPr>
          </a:p>
        </p:txBody>
      </p:sp>
      <p:sp>
        <p:nvSpPr>
          <p:cNvPr id="4" name="Slide Number Placeholder 3"/>
          <p:cNvSpPr>
            <a:spLocks noGrp="1"/>
          </p:cNvSpPr>
          <p:nvPr>
            <p:ph type="sldNum" sz="quarter" idx="5"/>
          </p:nvPr>
        </p:nvSpPr>
        <p:spPr/>
        <p:txBody>
          <a:bodyPr/>
          <a:lstStyle/>
          <a:p>
            <a:fld id="{38EE24B5-4631-4C76-AD64-166F22DE24F0}" type="slidenum">
              <a:rPr lang="en-AU" smtClean="0"/>
              <a:t>6</a:t>
            </a:fld>
            <a:endParaRPr lang="en-AU"/>
          </a:p>
        </p:txBody>
      </p:sp>
    </p:spTree>
    <p:extLst>
      <p:ext uri="{BB962C8B-B14F-4D97-AF65-F5344CB8AC3E}">
        <p14:creationId xmlns:p14="http://schemas.microsoft.com/office/powerpoint/2010/main" val="388679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3" y="427038"/>
            <a:ext cx="5956300" cy="3351212"/>
          </a:xfrm>
        </p:spPr>
      </p:sp>
      <p:sp>
        <p:nvSpPr>
          <p:cNvPr id="3" name="Notes Placeholder 2"/>
          <p:cNvSpPr>
            <a:spLocks noGrp="1"/>
          </p:cNvSpPr>
          <p:nvPr>
            <p:ph type="body" idx="1"/>
          </p:nvPr>
        </p:nvSpPr>
        <p:spPr>
          <a:xfrm>
            <a:off x="461047" y="4194695"/>
            <a:ext cx="5438140" cy="3908614"/>
          </a:xfrm>
        </p:spPr>
        <p:txBody>
          <a:bodyPr/>
          <a:lstStyle/>
          <a:p>
            <a:r>
              <a:rPr lang="en-AU" b="0" i="1" dirty="0">
                <a:solidFill>
                  <a:schemeClr val="tx1"/>
                </a:solidFill>
                <a:effectLst/>
                <a:latin typeface="+mn-lt"/>
              </a:rPr>
              <a:t>Carers are a vital part of a child or young person’s care team and will make many of the day-to-day decisions required to support a child or young person’s needs. Some more complicated or high-risk decisions for a child or young person will need to be made by DCP. </a:t>
            </a:r>
            <a:r>
              <a:rPr lang="en-AU" i="1" dirty="0">
                <a:solidFill>
                  <a:schemeClr val="tx1"/>
                </a:solidFill>
              </a:rPr>
              <a:t>The Who can say OK? booklet is a tool to assist everyone who is involved in the care of a child or young person to be clear about who does what when making decisions.</a:t>
            </a:r>
          </a:p>
          <a:p>
            <a:endParaRPr lang="en-AU" b="0" i="1" dirty="0">
              <a:solidFill>
                <a:schemeClr val="tx1"/>
              </a:solidFill>
              <a:effectLst/>
              <a:latin typeface="+mn-lt"/>
            </a:endParaRPr>
          </a:p>
          <a:p>
            <a:r>
              <a:rPr lang="en-AU" b="0" i="1" dirty="0">
                <a:solidFill>
                  <a:schemeClr val="tx1"/>
                </a:solidFill>
                <a:effectLst/>
                <a:latin typeface="+mn-lt"/>
              </a:rPr>
              <a:t>The different types of decisions included in the Who can say Ok? brochure are arranged into general topics of decision making, such as education, health disability, identity and connection etc. </a:t>
            </a:r>
            <a:endParaRPr lang="en-AU" b="0" i="1" dirty="0"/>
          </a:p>
          <a:p>
            <a:endParaRPr lang="en-AU" b="1" i="1" dirty="0"/>
          </a:p>
        </p:txBody>
      </p:sp>
      <p:sp>
        <p:nvSpPr>
          <p:cNvPr id="4" name="Slide Number Placeholder 3"/>
          <p:cNvSpPr>
            <a:spLocks noGrp="1"/>
          </p:cNvSpPr>
          <p:nvPr>
            <p:ph type="sldNum" sz="quarter" idx="5"/>
          </p:nvPr>
        </p:nvSpPr>
        <p:spPr/>
        <p:txBody>
          <a:bodyPr/>
          <a:lstStyle/>
          <a:p>
            <a:fld id="{38EE24B5-4631-4C76-AD64-166F22DE24F0}" type="slidenum">
              <a:rPr lang="en-AU" smtClean="0"/>
              <a:t>7</a:t>
            </a:fld>
            <a:endParaRPr lang="en-AU"/>
          </a:p>
        </p:txBody>
      </p:sp>
    </p:spTree>
    <p:extLst>
      <p:ext uri="{BB962C8B-B14F-4D97-AF65-F5344CB8AC3E}">
        <p14:creationId xmlns:p14="http://schemas.microsoft.com/office/powerpoint/2010/main" val="53467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39738"/>
            <a:ext cx="5953125" cy="3349625"/>
          </a:xfrm>
        </p:spPr>
      </p:sp>
      <p:sp>
        <p:nvSpPr>
          <p:cNvPr id="3" name="Notes Placeholder 2"/>
          <p:cNvSpPr>
            <a:spLocks noGrp="1"/>
          </p:cNvSpPr>
          <p:nvPr>
            <p:ph type="body" idx="1"/>
          </p:nvPr>
        </p:nvSpPr>
        <p:spPr>
          <a:xfrm>
            <a:off x="461047" y="4035686"/>
            <a:ext cx="5438140" cy="3908614"/>
          </a:xfrm>
        </p:spPr>
        <p:txBody>
          <a:bodyPr/>
          <a:lstStyle/>
          <a:p>
            <a:pPr algn="l"/>
            <a:r>
              <a:rPr lang="en-AU" sz="1200" b="0" i="1" dirty="0">
                <a:solidFill>
                  <a:srgbClr val="303030"/>
                </a:solidFill>
                <a:effectLst/>
                <a:latin typeface="+mn-lt"/>
              </a:rPr>
              <a:t>This video will introduce you to Connecting Foster &amp; Kinship Carers SA. They are an independent, peak representative body for foster and kinship carers across South Australia and a key partner in the development of the Statement of Commitment. </a:t>
            </a:r>
          </a:p>
          <a:p>
            <a:pPr algn="l"/>
            <a:endParaRPr lang="en-AU" sz="1200" b="0" i="0" dirty="0">
              <a:solidFill>
                <a:srgbClr val="30303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solidFill>
                  <a:srgbClr val="303030"/>
                </a:solidFill>
                <a:effectLst/>
                <a:latin typeface="+mn-lt"/>
              </a:rPr>
              <a:t>Play video [2 mins] click on the logo or visit </a:t>
            </a:r>
            <a:r>
              <a:rPr lang="en-AU"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https://youtu.be/YRudTK6_eSg</a:t>
            </a:r>
            <a:endParaRPr lang="en-AU" sz="1200" b="0" i="0" dirty="0">
              <a:solidFill>
                <a:srgbClr val="303030"/>
              </a:solidFill>
              <a:effectLst/>
              <a:latin typeface="+mn-lt"/>
            </a:endParaRPr>
          </a:p>
          <a:p>
            <a:pPr algn="l">
              <a:buFont typeface="Arial" panose="020B0604020202020204" pitchFamily="34" charset="0"/>
              <a:buNone/>
            </a:pPr>
            <a:endParaRPr lang="en-AU" sz="1200" b="0" i="0" dirty="0">
              <a:solidFill>
                <a:srgbClr val="303030"/>
              </a:solidFill>
              <a:effectLst/>
              <a:latin typeface="+mn-lt"/>
            </a:endParaRPr>
          </a:p>
        </p:txBody>
      </p:sp>
      <p:sp>
        <p:nvSpPr>
          <p:cNvPr id="4" name="Slide Number Placeholder 3"/>
          <p:cNvSpPr>
            <a:spLocks noGrp="1"/>
          </p:cNvSpPr>
          <p:nvPr>
            <p:ph type="sldNum" sz="quarter" idx="10"/>
          </p:nvPr>
        </p:nvSpPr>
        <p:spPr/>
        <p:txBody>
          <a:bodyPr/>
          <a:lstStyle/>
          <a:p>
            <a:fld id="{38EE24B5-4631-4C76-AD64-166F22DE24F0}" type="slidenum">
              <a:rPr lang="en-AU" smtClean="0"/>
              <a:t>8</a:t>
            </a:fld>
            <a:endParaRPr lang="en-AU"/>
          </a:p>
        </p:txBody>
      </p:sp>
    </p:spTree>
    <p:extLst>
      <p:ext uri="{BB962C8B-B14F-4D97-AF65-F5344CB8AC3E}">
        <p14:creationId xmlns:p14="http://schemas.microsoft.com/office/powerpoint/2010/main" val="320803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415925"/>
            <a:ext cx="5954712" cy="3349625"/>
          </a:xfrm>
        </p:spPr>
      </p:sp>
      <p:sp>
        <p:nvSpPr>
          <p:cNvPr id="3" name="Notes Placeholder 2"/>
          <p:cNvSpPr>
            <a:spLocks noGrp="1"/>
          </p:cNvSpPr>
          <p:nvPr>
            <p:ph type="body" idx="1"/>
          </p:nvPr>
        </p:nvSpPr>
        <p:spPr>
          <a:xfrm>
            <a:off x="428002" y="4107445"/>
            <a:ext cx="5438140" cy="4371537"/>
          </a:xfrm>
        </p:spPr>
        <p:txBody>
          <a:bodyPr/>
          <a:lstStyle/>
          <a:p>
            <a:r>
              <a:rPr lang="en-AU" i="1" dirty="0"/>
              <a:t>It is common to experience differences in opinion within a large care team, especially because child protection and DCP policies and procedures can be very complex. Carers are not always aware of the decision-making that occurs, and communication can be a barrier to this being shared effectively. </a:t>
            </a:r>
          </a:p>
          <a:p>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If you are unhappy with a DCP decision or experience, you have the right to raise your concern. Communication is key. Most of the time, a worry or concern can be resolved at the local level. Here are the recommended steps to take to ensure that your voice is heard, and your worry is addressed. </a:t>
            </a:r>
          </a:p>
          <a:p>
            <a:endParaRPr lang="en-AU" b="1" dirty="0"/>
          </a:p>
          <a:p>
            <a:r>
              <a:rPr lang="en-AU" b="0" i="1" dirty="0"/>
              <a:t>Some other tips are:</a:t>
            </a:r>
          </a:p>
          <a:p>
            <a:pPr marL="171450" indent="-171450">
              <a:buFont typeface="Arial" panose="020B0604020202020204" pitchFamily="34" charset="0"/>
              <a:buChar char="•"/>
            </a:pPr>
            <a:r>
              <a:rPr lang="en-AU" b="0" i="1" dirty="0"/>
              <a:t>Be clear and honest about what your worry or concern is</a:t>
            </a:r>
          </a:p>
          <a:p>
            <a:pPr marL="171450" indent="-171450">
              <a:buFont typeface="Arial" panose="020B0604020202020204" pitchFamily="34" charset="0"/>
              <a:buChar char="•"/>
            </a:pPr>
            <a:r>
              <a:rPr lang="en-AU" b="0" i="1" dirty="0"/>
              <a:t>Have an idea of how you think the care team can work together to solve the problem or worry</a:t>
            </a:r>
          </a:p>
          <a:p>
            <a:pPr marL="171450" indent="-171450">
              <a:buFont typeface="Arial" panose="020B0604020202020204" pitchFamily="34" charset="0"/>
              <a:buChar char="•"/>
            </a:pPr>
            <a:r>
              <a:rPr lang="en-AU" b="0" i="1" dirty="0"/>
              <a:t>Seek support and clarity with help from your support worker who may be able to seek further information on your behalf. </a:t>
            </a:r>
          </a:p>
          <a:p>
            <a:pPr marL="171450" indent="-171450">
              <a:buFont typeface="Arial" panose="020B0604020202020204" pitchFamily="34" charset="0"/>
              <a:buChar char="•"/>
            </a:pPr>
            <a:endParaRPr lang="en-AU" b="0" i="1" dirty="0"/>
          </a:p>
          <a:p>
            <a:pPr>
              <a:lnSpc>
                <a:spcPct val="107000"/>
              </a:lnSpc>
              <a:spcAft>
                <a:spcPts val="800"/>
              </a:spcAft>
            </a:pPr>
            <a:r>
              <a:rPr lang="en-AU" sz="1200" i="1" dirty="0">
                <a:effectLst/>
                <a:latin typeface="+mn-lt"/>
                <a:ea typeface="Calibri" panose="020F0502020204030204" pitchFamily="34" charset="0"/>
                <a:cs typeface="Calibri" panose="020F0502020204030204" pitchFamily="34" charset="0"/>
              </a:rPr>
              <a:t>The Ombudsman SA deals with complaints about administrative acts, misconduct and maladministration. For example, your complaint might be about:</a:t>
            </a:r>
            <a:endParaRPr lang="en-AU" sz="1200" i="1"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dirty="0">
                <a:effectLst/>
                <a:latin typeface="+mn-lt"/>
                <a:ea typeface="Calibri" panose="020F0502020204030204" pitchFamily="34" charset="0"/>
                <a:cs typeface="Calibri" panose="020F0502020204030204" pitchFamily="34" charset="0"/>
              </a:rPr>
              <a:t>a decision-making process</a:t>
            </a:r>
            <a:endParaRPr lang="en-AU" sz="1200" i="1"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dirty="0">
                <a:effectLst/>
                <a:latin typeface="+mn-lt"/>
                <a:ea typeface="Calibri" panose="020F0502020204030204" pitchFamily="34" charset="0"/>
                <a:cs typeface="Calibri" panose="020F0502020204030204" pitchFamily="34" charset="0"/>
              </a:rPr>
              <a:t>a failure to act or delay in taking action</a:t>
            </a:r>
            <a:endParaRPr lang="en-AU" sz="1200" i="1"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dirty="0">
                <a:effectLst/>
                <a:latin typeface="+mn-lt"/>
                <a:ea typeface="Calibri" panose="020F0502020204030204" pitchFamily="34" charset="0"/>
                <a:cs typeface="Calibri" panose="020F0502020204030204" pitchFamily="34" charset="0"/>
              </a:rPr>
              <a:t>an unreasonable or unfair decision or requirement</a:t>
            </a:r>
            <a:endParaRPr lang="en-AU" sz="1200" i="1" dirty="0">
              <a:effectLst/>
              <a:latin typeface="+mn-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200" i="1" dirty="0">
                <a:effectLst/>
                <a:latin typeface="+mn-lt"/>
                <a:ea typeface="Calibri" panose="020F0502020204030204" pitchFamily="34" charset="0"/>
                <a:cs typeface="Calibri" panose="020F0502020204030204" pitchFamily="34" charset="0"/>
              </a:rPr>
              <a:t>the conduct of staff or delivery of a service</a:t>
            </a:r>
            <a:endParaRPr lang="en-AU" sz="1200" i="1"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i="1" dirty="0">
                <a:effectLst/>
                <a:latin typeface="+mn-lt"/>
                <a:ea typeface="Calibri" panose="020F0502020204030204" pitchFamily="34" charset="0"/>
                <a:cs typeface="Calibri" panose="020F0502020204030204" pitchFamily="34" charset="0"/>
              </a:rPr>
              <a:t>the irregular and unauthorised use of public money or substantial mismanagement of public resources.</a:t>
            </a:r>
          </a:p>
          <a:p>
            <a:pPr marL="0" lvl="0" indent="0">
              <a:lnSpc>
                <a:spcPct val="107000"/>
              </a:lnSpc>
              <a:spcAft>
                <a:spcPts val="800"/>
              </a:spcAft>
              <a:buFont typeface="Symbol" panose="05050102010706020507" pitchFamily="18" charset="2"/>
              <a:buNone/>
            </a:pPr>
            <a:endParaRPr lang="en-AU" sz="1200" i="1" dirty="0">
              <a:effectLst/>
              <a:latin typeface="+mn-lt"/>
              <a:ea typeface="Calibri" panose="020F0502020204030204" pitchFamily="34" charset="0"/>
              <a:cs typeface="Times New Roman" panose="02020603050405020304" pitchFamily="18" charset="0"/>
            </a:endParaRPr>
          </a:p>
          <a:p>
            <a:r>
              <a:rPr lang="en-AU" sz="1200" i="1" dirty="0">
                <a:effectLst/>
                <a:latin typeface="+mn-lt"/>
                <a:ea typeface="Calibri" panose="020F0502020204030204" pitchFamily="34" charset="0"/>
              </a:rPr>
              <a:t>The Ombudsman SA assesses all complaints against their own criteria for investigation, to decide whether investigation is necessary or justifiable. </a:t>
            </a:r>
            <a:endParaRPr lang="en-AU" sz="1200" b="0" i="1" dirty="0">
              <a:latin typeface="+mn-lt"/>
            </a:endParaRPr>
          </a:p>
        </p:txBody>
      </p:sp>
      <p:sp>
        <p:nvSpPr>
          <p:cNvPr id="4" name="Slide Number Placeholder 3"/>
          <p:cNvSpPr>
            <a:spLocks noGrp="1"/>
          </p:cNvSpPr>
          <p:nvPr>
            <p:ph type="sldNum" sz="quarter" idx="10"/>
          </p:nvPr>
        </p:nvSpPr>
        <p:spPr/>
        <p:txBody>
          <a:bodyPr/>
          <a:lstStyle/>
          <a:p>
            <a:fld id="{38EE24B5-4631-4C76-AD64-166F22DE24F0}" type="slidenum">
              <a:rPr lang="en-AU" smtClean="0"/>
              <a:t>9</a:t>
            </a:fld>
            <a:endParaRPr lang="en-AU"/>
          </a:p>
        </p:txBody>
      </p:sp>
    </p:spTree>
    <p:extLst>
      <p:ext uri="{BB962C8B-B14F-4D97-AF65-F5344CB8AC3E}">
        <p14:creationId xmlns:p14="http://schemas.microsoft.com/office/powerpoint/2010/main" val="310227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574327" y="1120775"/>
            <a:ext cx="8947180" cy="846138"/>
          </a:xfrm>
        </p:spPr>
        <p:txBody>
          <a:bodyPr/>
          <a:lstStyle>
            <a:lvl1pPr>
              <a:defRPr>
                <a:solidFill>
                  <a:srgbClr val="9F4879"/>
                </a:solidFill>
              </a:defRPr>
            </a:lvl1pPr>
          </a:lstStyle>
          <a:p>
            <a:r>
              <a:rPr lang="en-US" altLang="en-US"/>
              <a:t>Click to edit Master title style</a:t>
            </a:r>
            <a:endParaRPr lang="en-US" altLang="en-US" dirty="0"/>
          </a:p>
        </p:txBody>
      </p:sp>
      <p:sp>
        <p:nvSpPr>
          <p:cNvPr id="5" name="Subtitle 2"/>
          <p:cNvSpPr>
            <a:spLocks noGrp="1"/>
          </p:cNvSpPr>
          <p:nvPr>
            <p:ph type="subTitle" idx="1"/>
          </p:nvPr>
        </p:nvSpPr>
        <p:spPr>
          <a:xfrm>
            <a:off x="574327" y="2274888"/>
            <a:ext cx="8947180" cy="3192462"/>
          </a:xfrm>
          <a:prstGeom prst="rect">
            <a:avLst/>
          </a:prstGeom>
        </p:spPr>
        <p:txBody>
          <a:bodyPr rtlCol="0">
            <a:normAutofit/>
          </a:bodyPr>
          <a:lstStyle>
            <a:lvl1pPr marL="0" indent="0">
              <a:buNone/>
              <a:defRPr/>
            </a:lvl1pPr>
          </a:lstStyle>
          <a:p>
            <a:r>
              <a:rPr lang="en-US"/>
              <a:t>Click to edit Master subtitle style</a:t>
            </a:r>
            <a:endParaRPr lang="en-US" dirty="0"/>
          </a:p>
        </p:txBody>
      </p:sp>
    </p:spTree>
    <p:extLst>
      <p:ext uri="{BB962C8B-B14F-4D97-AF65-F5344CB8AC3E}">
        <p14:creationId xmlns:p14="http://schemas.microsoft.com/office/powerpoint/2010/main" val="73173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8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651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7721E5A-1623-4955-8D98-B304877E82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a:extLst>
              <a:ext uri="{FF2B5EF4-FFF2-40B4-BE49-F238E27FC236}">
                <a16:creationId xmlns:a16="http://schemas.microsoft.com/office/drawing/2014/main" id="{4882115F-0A53-47D2-9BB8-B8999F2F9EB3}"/>
              </a:ext>
            </a:extLst>
          </p:cNvPr>
          <p:cNvSpPr>
            <a:spLocks noGrp="1"/>
          </p:cNvSpPr>
          <p:nvPr>
            <p:ph type="title"/>
          </p:nvPr>
        </p:nvSpPr>
        <p:spPr bwMode="auto">
          <a:xfrm>
            <a:off x="609600" y="1311279"/>
            <a:ext cx="10972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Box 2">
            <a:extLst>
              <a:ext uri="{FF2B5EF4-FFF2-40B4-BE49-F238E27FC236}">
                <a16:creationId xmlns:a16="http://schemas.microsoft.com/office/drawing/2014/main" id="{C8D68B2B-C881-AD01-A923-FABF74FA289F}"/>
              </a:ext>
            </a:extLst>
          </p:cNvPr>
          <p:cNvSpPr txBox="1"/>
          <p:nvPr userDrawn="1">
            <p:extLst>
              <p:ext uri="{1162E1C5-73C7-4A58-AE30-91384D911F3F}">
                <p184:classification xmlns:p184="http://schemas.microsoft.com/office/powerpoint/2018/4/main" val="hdr"/>
              </p:ext>
            </p:extLst>
          </p:nvPr>
        </p:nvSpPr>
        <p:spPr>
          <a:xfrm>
            <a:off x="5752274" y="63503"/>
            <a:ext cx="730251" cy="184666"/>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4343492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73" r:id="rId3"/>
  </p:sldLayoutIdLst>
  <p:txStyles>
    <p:titleStyle>
      <a:lvl1pPr algn="l" defTabSz="457189" rtl="0" eaLnBrk="1" fontAlgn="base" hangingPunct="1">
        <a:spcBef>
          <a:spcPct val="0"/>
        </a:spcBef>
        <a:spcAft>
          <a:spcPct val="0"/>
        </a:spcAft>
        <a:defRPr sz="3600" kern="1200">
          <a:solidFill>
            <a:srgbClr val="0D0D0D"/>
          </a:solidFill>
          <a:latin typeface="+mj-lt"/>
          <a:ea typeface="MS PGothic" pitchFamily="34" charset="-128"/>
          <a:cs typeface="MS PGothic" panose="020B0600070205080204" pitchFamily="34" charset="-128"/>
        </a:defRPr>
      </a:lvl1pPr>
      <a:lvl2pPr algn="l" defTabSz="457189" rtl="0" eaLnBrk="1" fontAlgn="base" hangingPunct="1">
        <a:spcBef>
          <a:spcPct val="0"/>
        </a:spcBef>
        <a:spcAft>
          <a:spcPct val="0"/>
        </a:spcAft>
        <a:defRPr sz="3600">
          <a:solidFill>
            <a:srgbClr val="0D0D0D"/>
          </a:solidFill>
          <a:latin typeface="Calibri" charset="0"/>
          <a:ea typeface="MS PGothic" pitchFamily="34" charset="-128"/>
          <a:cs typeface="MS PGothic" panose="020B0600070205080204" pitchFamily="34" charset="-128"/>
        </a:defRPr>
      </a:lvl2pPr>
      <a:lvl3pPr algn="l" defTabSz="457189" rtl="0" eaLnBrk="1" fontAlgn="base" hangingPunct="1">
        <a:spcBef>
          <a:spcPct val="0"/>
        </a:spcBef>
        <a:spcAft>
          <a:spcPct val="0"/>
        </a:spcAft>
        <a:defRPr sz="3600">
          <a:solidFill>
            <a:srgbClr val="0D0D0D"/>
          </a:solidFill>
          <a:latin typeface="Calibri" charset="0"/>
          <a:ea typeface="MS PGothic" pitchFamily="34" charset="-128"/>
          <a:cs typeface="MS PGothic" panose="020B0600070205080204" pitchFamily="34" charset="-128"/>
        </a:defRPr>
      </a:lvl3pPr>
      <a:lvl4pPr algn="l" defTabSz="457189" rtl="0" eaLnBrk="1" fontAlgn="base" hangingPunct="1">
        <a:spcBef>
          <a:spcPct val="0"/>
        </a:spcBef>
        <a:spcAft>
          <a:spcPct val="0"/>
        </a:spcAft>
        <a:defRPr sz="3600">
          <a:solidFill>
            <a:srgbClr val="0D0D0D"/>
          </a:solidFill>
          <a:latin typeface="Calibri" charset="0"/>
          <a:ea typeface="MS PGothic" pitchFamily="34" charset="-128"/>
          <a:cs typeface="MS PGothic" panose="020B0600070205080204" pitchFamily="34" charset="-128"/>
        </a:defRPr>
      </a:lvl4pPr>
      <a:lvl5pPr algn="l" defTabSz="457189" rtl="0" eaLnBrk="1" fontAlgn="base" hangingPunct="1">
        <a:spcBef>
          <a:spcPct val="0"/>
        </a:spcBef>
        <a:spcAft>
          <a:spcPct val="0"/>
        </a:spcAft>
        <a:defRPr sz="3600">
          <a:solidFill>
            <a:srgbClr val="0D0D0D"/>
          </a:solidFill>
          <a:latin typeface="Calibri" charset="0"/>
          <a:ea typeface="MS PGothic" pitchFamily="34" charset="-128"/>
          <a:cs typeface="MS PGothic" panose="020B0600070205080204" pitchFamily="34" charset="-128"/>
        </a:defRPr>
      </a:lvl5pPr>
      <a:lvl6pPr marL="457189" algn="l" defTabSz="457189" rtl="0" eaLnBrk="1" fontAlgn="base" hangingPunct="1">
        <a:spcBef>
          <a:spcPct val="0"/>
        </a:spcBef>
        <a:spcAft>
          <a:spcPct val="0"/>
        </a:spcAft>
        <a:defRPr sz="3600">
          <a:solidFill>
            <a:srgbClr val="0D0D0D"/>
          </a:solidFill>
          <a:latin typeface="Calibri" charset="0"/>
          <a:ea typeface="ＭＳ Ｐゴシック" charset="0"/>
          <a:cs typeface="ＭＳ Ｐゴシック" charset="0"/>
        </a:defRPr>
      </a:lvl6pPr>
      <a:lvl7pPr marL="914377" algn="l" defTabSz="457189" rtl="0" eaLnBrk="1" fontAlgn="base" hangingPunct="1">
        <a:spcBef>
          <a:spcPct val="0"/>
        </a:spcBef>
        <a:spcAft>
          <a:spcPct val="0"/>
        </a:spcAft>
        <a:defRPr sz="3600">
          <a:solidFill>
            <a:srgbClr val="0D0D0D"/>
          </a:solidFill>
          <a:latin typeface="Calibri" charset="0"/>
          <a:ea typeface="ＭＳ Ｐゴシック" charset="0"/>
          <a:cs typeface="ＭＳ Ｐゴシック" charset="0"/>
        </a:defRPr>
      </a:lvl7pPr>
      <a:lvl8pPr marL="1371566" algn="l" defTabSz="457189" rtl="0" eaLnBrk="1" fontAlgn="base" hangingPunct="1">
        <a:spcBef>
          <a:spcPct val="0"/>
        </a:spcBef>
        <a:spcAft>
          <a:spcPct val="0"/>
        </a:spcAft>
        <a:defRPr sz="3600">
          <a:solidFill>
            <a:srgbClr val="0D0D0D"/>
          </a:solidFill>
          <a:latin typeface="Calibri" charset="0"/>
          <a:ea typeface="ＭＳ Ｐゴシック" charset="0"/>
          <a:cs typeface="ＭＳ Ｐゴシック" charset="0"/>
        </a:defRPr>
      </a:lvl8pPr>
      <a:lvl9pPr marL="1828754" algn="l" defTabSz="457189" rtl="0" eaLnBrk="1" fontAlgn="base" hangingPunct="1">
        <a:spcBef>
          <a:spcPct val="0"/>
        </a:spcBef>
        <a:spcAft>
          <a:spcPct val="0"/>
        </a:spcAft>
        <a:defRPr sz="3600">
          <a:solidFill>
            <a:srgbClr val="0D0D0D"/>
          </a:solidFill>
          <a:latin typeface="Calibri"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panose="020B0600070205080204" pitchFamily="34" charset="-128"/>
        </a:defRPr>
      </a:lvl1pPr>
      <a:lvl2pPr marL="742932" indent="-285744" algn="l" defTabSz="45718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2pPr>
      <a:lvl3pPr marL="1142971" indent="-228594" algn="l" defTabSz="457189"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3pPr>
      <a:lvl4pPr marL="1600160" indent="-228594" algn="l" defTabSz="457189"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S PGothic" pitchFamily="34" charset="-128"/>
          <a:cs typeface="+mn-cs"/>
        </a:defRPr>
      </a:lvl4pPr>
      <a:lvl5pPr marL="2057349" indent="-228594" algn="l" defTabSz="457189"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MS PGothic" pitchFamily="34"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childprotection.sa.gov.au/support-and-guidance/foster-and-kinship-care/carers-voic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25PZzI8q2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youtu.be/v2DkS_cfMt0" TargetMode="External"/><Relationship Id="rId10" Type="http://schemas.openxmlformats.org/officeDocument/2006/relationships/image" Target="../media/image39.jpeg"/><Relationship Id="rId4" Type="http://schemas.openxmlformats.org/officeDocument/2006/relationships/image" Target="../media/image34.sv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hyperlink" Target="https://dcpintranet.adds.cp.sa.gov.au/files/FactSheets/PPT%20RACM%20V.09.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youtu.be/MN4eXcoJlP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hyperlink" Target="https://youtu.be/YRudTK6_eSg" TargetMode="Externa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diagramData" Target="../diagrams/data1.xml"/><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svg"/><Relationship Id="rId11" Type="http://schemas.microsoft.com/office/2007/relationships/diagramDrawing" Target="../diagrams/drawing1.xml"/><Relationship Id="rId5" Type="http://schemas.openxmlformats.org/officeDocument/2006/relationships/image" Target="../media/image23.png"/><Relationship Id="rId10" Type="http://schemas.openxmlformats.org/officeDocument/2006/relationships/diagramColors" Target="../diagrams/colors1.xml"/><Relationship Id="rId4" Type="http://schemas.openxmlformats.org/officeDocument/2006/relationships/image" Target="../media/image22.svg"/><Relationship Id="rId9"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B34CC44-C9F5-43FC-869E-BA7CEC97504F}"/>
              </a:ext>
            </a:extLst>
          </p:cNvPr>
          <p:cNvSpPr/>
          <p:nvPr/>
        </p:nvSpPr>
        <p:spPr>
          <a:xfrm>
            <a:off x="0" y="0"/>
            <a:ext cx="12272581" cy="6858013"/>
          </a:xfrm>
          <a:prstGeom prst="rect">
            <a:avLst/>
          </a:prstGeom>
          <a:solidFill>
            <a:srgbClr val="9E4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15B236AD-74B9-4296-A5D4-8B5402A4BCFA}"/>
              </a:ext>
            </a:extLst>
          </p:cNvPr>
          <p:cNvGrpSpPr/>
          <p:nvPr/>
        </p:nvGrpSpPr>
        <p:grpSpPr>
          <a:xfrm>
            <a:off x="6822091" y="-12"/>
            <a:ext cx="5450491" cy="6858013"/>
            <a:chOff x="6822090" y="-13"/>
            <a:chExt cx="5450491" cy="6858013"/>
          </a:xfrm>
        </p:grpSpPr>
        <p:sp>
          <p:nvSpPr>
            <p:cNvPr id="6" name="Rectangle 5">
              <a:extLst>
                <a:ext uri="{FF2B5EF4-FFF2-40B4-BE49-F238E27FC236}">
                  <a16:creationId xmlns:a16="http://schemas.microsoft.com/office/drawing/2014/main" id="{4A0AF1B4-E4CB-45E4-8B50-9F94FE57FFFA}"/>
                </a:ext>
              </a:extLst>
            </p:cNvPr>
            <p:cNvSpPr/>
            <p:nvPr/>
          </p:nvSpPr>
          <p:spPr>
            <a:xfrm rot="16200000">
              <a:off x="7519604" y="2105022"/>
              <a:ext cx="6858001" cy="2647953"/>
            </a:xfrm>
            <a:prstGeom prst="rect">
              <a:avLst/>
            </a:prstGeom>
            <a:solidFill>
              <a:srgbClr val="EE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Parallelogram 12">
              <a:extLst>
                <a:ext uri="{FF2B5EF4-FFF2-40B4-BE49-F238E27FC236}">
                  <a16:creationId xmlns:a16="http://schemas.microsoft.com/office/drawing/2014/main" id="{D8522F3A-B2D3-4AEC-89B3-A5F9F54E9608}"/>
                </a:ext>
              </a:extLst>
            </p:cNvPr>
            <p:cNvSpPr/>
            <p:nvPr/>
          </p:nvSpPr>
          <p:spPr>
            <a:xfrm>
              <a:off x="6822090" y="-13"/>
              <a:ext cx="5369910" cy="6858013"/>
            </a:xfrm>
            <a:prstGeom prst="parallelogram">
              <a:avLst>
                <a:gd name="adj" fmla="val 46063"/>
              </a:avLst>
            </a:prstGeom>
            <a:solidFill>
              <a:srgbClr val="EEF3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5" name="Picture 4">
              <a:extLst>
                <a:ext uri="{FF2B5EF4-FFF2-40B4-BE49-F238E27FC236}">
                  <a16:creationId xmlns:a16="http://schemas.microsoft.com/office/drawing/2014/main" id="{81D27B3D-9B82-4F07-8E1B-C0BDE6E03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902" y="2781105"/>
              <a:ext cx="3740803" cy="3818331"/>
            </a:xfrm>
            <a:prstGeom prst="ellipse">
              <a:avLst/>
            </a:prstGeom>
          </p:spPr>
        </p:pic>
      </p:grpSp>
      <p:pic>
        <p:nvPicPr>
          <p:cNvPr id="11" name="Picture 10">
            <a:extLst>
              <a:ext uri="{FF2B5EF4-FFF2-40B4-BE49-F238E27FC236}">
                <a16:creationId xmlns:a16="http://schemas.microsoft.com/office/drawing/2014/main" id="{67DEB17E-2887-4AFE-89B8-AC6281C4F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295" y="5664601"/>
            <a:ext cx="3293307" cy="808835"/>
          </a:xfrm>
          <a:prstGeom prst="rect">
            <a:avLst/>
          </a:prstGeom>
        </p:spPr>
      </p:pic>
      <p:sp>
        <p:nvSpPr>
          <p:cNvPr id="2" name="TextBox 1">
            <a:extLst>
              <a:ext uri="{FF2B5EF4-FFF2-40B4-BE49-F238E27FC236}">
                <a16:creationId xmlns:a16="http://schemas.microsoft.com/office/drawing/2014/main" id="{653E5206-B8D6-49D3-9D33-0DD6F2E673FE}"/>
              </a:ext>
            </a:extLst>
          </p:cNvPr>
          <p:cNvSpPr txBox="1"/>
          <p:nvPr/>
        </p:nvSpPr>
        <p:spPr>
          <a:xfrm>
            <a:off x="364295" y="951451"/>
            <a:ext cx="8177008" cy="1920526"/>
          </a:xfrm>
          <a:prstGeom prst="rect">
            <a:avLst/>
          </a:prstGeom>
          <a:noFill/>
        </p:spPr>
        <p:txBody>
          <a:bodyPr wrap="square" rtlCol="0">
            <a:spAutoFit/>
          </a:bodyPr>
          <a:lstStyle/>
          <a:p>
            <a:pPr>
              <a:lnSpc>
                <a:spcPct val="90000"/>
              </a:lnSpc>
            </a:pPr>
            <a:r>
              <a:rPr lang="en-AU" sz="6600" dirty="0">
                <a:solidFill>
                  <a:schemeClr val="accent3">
                    <a:lumMod val="20000"/>
                    <a:lumOff val="80000"/>
                  </a:schemeClr>
                </a:solidFill>
              </a:rPr>
              <a:t>Advocacy in care</a:t>
            </a:r>
          </a:p>
          <a:p>
            <a:pPr>
              <a:lnSpc>
                <a:spcPct val="90000"/>
              </a:lnSpc>
            </a:pPr>
            <a:r>
              <a:rPr lang="en-AU" sz="6600" b="1" dirty="0">
                <a:solidFill>
                  <a:schemeClr val="accent3">
                    <a:lumMod val="20000"/>
                    <a:lumOff val="80000"/>
                  </a:schemeClr>
                </a:solidFill>
              </a:rPr>
              <a:t>Your voice, your say!  </a:t>
            </a:r>
          </a:p>
        </p:txBody>
      </p:sp>
      <p:sp>
        <p:nvSpPr>
          <p:cNvPr id="3" name="TextBox 2">
            <a:extLst>
              <a:ext uri="{FF2B5EF4-FFF2-40B4-BE49-F238E27FC236}">
                <a16:creationId xmlns:a16="http://schemas.microsoft.com/office/drawing/2014/main" id="{8AABA089-3539-4C3B-BBC0-D3DF86788DE5}"/>
              </a:ext>
            </a:extLst>
          </p:cNvPr>
          <p:cNvSpPr txBox="1"/>
          <p:nvPr/>
        </p:nvSpPr>
        <p:spPr>
          <a:xfrm>
            <a:off x="310996" y="3864102"/>
            <a:ext cx="6146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50243C"/>
                </a:solidFill>
                <a:effectLst/>
                <a:uLnTx/>
                <a:uFillTx/>
                <a:latin typeface="Calibri" panose="020F0502020204030204"/>
                <a:ea typeface="+mn-ea"/>
                <a:cs typeface="+mn-cs"/>
              </a:rPr>
              <a:t>Learning and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3600" dirty="0">
                <a:solidFill>
                  <a:srgbClr val="50243C"/>
                </a:solidFill>
                <a:latin typeface="Calibri" panose="020F0502020204030204"/>
              </a:rPr>
              <a:t>for foster and kinship carers</a:t>
            </a:r>
            <a:endParaRPr kumimoji="0" lang="en-AU" sz="3600" b="0" i="1" u="none" strike="noStrike" kern="1200" cap="none" spc="0" normalizeH="0" baseline="0" noProof="0" dirty="0">
              <a:ln>
                <a:noFill/>
              </a:ln>
              <a:solidFill>
                <a:srgbClr val="50243C"/>
              </a:solidFill>
              <a:effectLst/>
              <a:uLnTx/>
              <a:uFillTx/>
              <a:latin typeface="Calibri" panose="020F0502020204030204"/>
            </a:endParaRPr>
          </a:p>
        </p:txBody>
      </p:sp>
    </p:spTree>
    <p:extLst>
      <p:ext uri="{BB962C8B-B14F-4D97-AF65-F5344CB8AC3E}">
        <p14:creationId xmlns:p14="http://schemas.microsoft.com/office/powerpoint/2010/main" val="375424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E7A8B1-F696-4A67-34DF-748E1377677C}"/>
              </a:ext>
            </a:extLst>
          </p:cNvPr>
          <p:cNvSpPr/>
          <p:nvPr/>
        </p:nvSpPr>
        <p:spPr>
          <a:xfrm>
            <a:off x="9564709" y="5808372"/>
            <a:ext cx="2627291" cy="734096"/>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Rectangle 2"/>
          <p:cNvSpPr/>
          <p:nvPr/>
        </p:nvSpPr>
        <p:spPr>
          <a:xfrm>
            <a:off x="5397309" y="1011361"/>
            <a:ext cx="6668087" cy="5940088"/>
          </a:xfrm>
          <a:prstGeom prst="rect">
            <a:avLst/>
          </a:prstGeom>
        </p:spPr>
        <p:txBody>
          <a:bodyPr wrap="square">
            <a:spAutoFit/>
          </a:bodyPr>
          <a:lstStyle/>
          <a:p>
            <a:pPr>
              <a:spcAft>
                <a:spcPts val="1200"/>
              </a:spcAft>
            </a:pPr>
            <a:r>
              <a:rPr lang="en-US" sz="4000" dirty="0">
                <a:cs typeface="Calibri Light" panose="020F0302020204030204" pitchFamily="34" charset="0"/>
              </a:rPr>
              <a:t>Carers Voice</a:t>
            </a:r>
            <a:endParaRPr lang="en-US" sz="4000" dirty="0">
              <a:solidFill>
                <a:srgbClr val="333333"/>
              </a:solidFill>
              <a:latin typeface="Calibri Light" panose="020F0302020204030204" pitchFamily="34" charset="0"/>
              <a:cs typeface="Calibri Light" panose="020F0302020204030204" pitchFamily="34" charset="0"/>
            </a:endParaRPr>
          </a:p>
          <a:p>
            <a:pPr marL="342891" indent="-342891">
              <a:spcAft>
                <a:spcPts val="1200"/>
              </a:spcAft>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Value carers’ voices and contributions</a:t>
            </a:r>
          </a:p>
          <a:p>
            <a:pPr marL="342891" indent="-342891">
              <a:spcAft>
                <a:spcPts val="1200"/>
              </a:spcAft>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Recognise carers' insights and knowledge of the unique strengths and needs of the children and young people in their care</a:t>
            </a:r>
          </a:p>
          <a:p>
            <a:pPr marL="342891" indent="-342891">
              <a:spcAft>
                <a:spcPts val="1200"/>
              </a:spcAft>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Ensure cultural safety and inclusivity</a:t>
            </a:r>
          </a:p>
          <a:p>
            <a:pPr marL="342891" indent="-342891">
              <a:spcAft>
                <a:spcPts val="1200"/>
              </a:spcAft>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Respect carers’ time</a:t>
            </a:r>
          </a:p>
          <a:p>
            <a:pPr marL="342891" indent="-342891">
              <a:spcAft>
                <a:spcPts val="1200"/>
              </a:spcAft>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Genuinely consider carers’ feedback and how it can be incorporated</a:t>
            </a:r>
          </a:p>
          <a:p>
            <a:pPr marL="342891" indent="-342891">
              <a:spcAft>
                <a:spcPts val="1200"/>
              </a:spcAft>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Inform carers of consultation outcomes</a:t>
            </a:r>
          </a:p>
          <a:p>
            <a:pPr>
              <a:spcAft>
                <a:spcPts val="1200"/>
              </a:spcAft>
            </a:pPr>
            <a:r>
              <a:rPr lang="en-AU" sz="2000" dirty="0">
                <a:solidFill>
                  <a:srgbClr val="333333"/>
                </a:solidFill>
                <a:latin typeface="Calibri Light" panose="020F0302020204030204" pitchFamily="34" charset="0"/>
                <a:cs typeface="Calibri Light" panose="020F0302020204030204" pitchFamily="34" charset="0"/>
                <a:hlinkClick r:id="rId3"/>
              </a:rPr>
              <a:t>www.childprotection.sa.gov.au/support-and-guidance/foster-and-kinship-care/carers-voice</a:t>
            </a:r>
            <a:r>
              <a:rPr lang="en-AU" sz="2000" dirty="0">
                <a:solidFill>
                  <a:srgbClr val="333333"/>
                </a:solidFill>
                <a:latin typeface="Calibri Light" panose="020F0302020204030204" pitchFamily="34" charset="0"/>
                <a:cs typeface="Calibri Light" panose="020F0302020204030204" pitchFamily="34" charset="0"/>
              </a:rPr>
              <a:t> </a:t>
            </a:r>
          </a:p>
          <a:p>
            <a:endParaRPr lang="en-AU" sz="4000" dirty="0"/>
          </a:p>
        </p:txBody>
      </p:sp>
      <p:pic>
        <p:nvPicPr>
          <p:cNvPr id="5" name="Picture 4" descr="A person sitting at a table&#10;&#10;Description automatically generated">
            <a:extLst>
              <a:ext uri="{FF2B5EF4-FFF2-40B4-BE49-F238E27FC236}">
                <a16:creationId xmlns:a16="http://schemas.microsoft.com/office/drawing/2014/main" id="{A3CA5163-80D7-C332-E49B-FBBF2253B2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18" r="28208"/>
          <a:stretch/>
        </p:blipFill>
        <p:spPr>
          <a:xfrm>
            <a:off x="126610" y="636836"/>
            <a:ext cx="4712679" cy="5919705"/>
          </a:xfrm>
          <a:prstGeom prst="rect">
            <a:avLst/>
          </a:prstGeom>
        </p:spPr>
      </p:pic>
    </p:spTree>
    <p:extLst>
      <p:ext uri="{BB962C8B-B14F-4D97-AF65-F5344CB8AC3E}">
        <p14:creationId xmlns:p14="http://schemas.microsoft.com/office/powerpoint/2010/main" val="137238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34BF20-BD88-4DAC-9893-ECD2480ED4B5}"/>
              </a:ext>
            </a:extLst>
          </p:cNvPr>
          <p:cNvSpPr/>
          <p:nvPr/>
        </p:nvSpPr>
        <p:spPr>
          <a:xfrm>
            <a:off x="9564709" y="5808372"/>
            <a:ext cx="2627291" cy="734096"/>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Rectangle 2"/>
          <p:cNvSpPr/>
          <p:nvPr/>
        </p:nvSpPr>
        <p:spPr>
          <a:xfrm>
            <a:off x="324874" y="869384"/>
            <a:ext cx="6965505" cy="1323439"/>
          </a:xfrm>
          <a:prstGeom prst="rect">
            <a:avLst/>
          </a:prstGeom>
        </p:spPr>
        <p:txBody>
          <a:bodyPr wrap="square">
            <a:spAutoFit/>
          </a:bodyPr>
          <a:lstStyle/>
          <a:p>
            <a:r>
              <a:rPr lang="en-US" sz="4000" dirty="0">
                <a:cs typeface="Calibri Light" panose="020F0302020204030204" pitchFamily="34" charset="0"/>
              </a:rPr>
              <a:t>The Office of the Guardian for Children and Young People </a:t>
            </a:r>
            <a:endParaRPr lang="en-AU" sz="4000" dirty="0"/>
          </a:p>
        </p:txBody>
      </p:sp>
      <p:sp>
        <p:nvSpPr>
          <p:cNvPr id="2" name="TextBox 1">
            <a:extLst>
              <a:ext uri="{FF2B5EF4-FFF2-40B4-BE49-F238E27FC236}">
                <a16:creationId xmlns:a16="http://schemas.microsoft.com/office/drawing/2014/main" id="{63DBF2C6-31DA-1E7A-FD15-D88AD6929ECE}"/>
              </a:ext>
            </a:extLst>
          </p:cNvPr>
          <p:cNvSpPr txBox="1"/>
          <p:nvPr/>
        </p:nvSpPr>
        <p:spPr>
          <a:xfrm>
            <a:off x="324873" y="2192821"/>
            <a:ext cx="6610343" cy="3785652"/>
          </a:xfrm>
          <a:prstGeom prst="rect">
            <a:avLst/>
          </a:prstGeom>
          <a:noFill/>
        </p:spPr>
        <p:txBody>
          <a:bodyPr wrap="square" rtlCol="0">
            <a:spAutoFit/>
          </a:bodyPr>
          <a:lstStyle/>
          <a:p>
            <a:pPr marL="342891" indent="-342891" fontAlgn="base">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Advocating and promoting children and young people’s rights and best interests </a:t>
            </a:r>
          </a:p>
          <a:p>
            <a:pPr marL="342891" indent="-342891" fontAlgn="base">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Monitoring children and young people’s circumstances to see if their wellbeing needs, rights and interests are being met in care</a:t>
            </a:r>
          </a:p>
          <a:p>
            <a:pPr marL="342891" indent="-342891" fontAlgn="base">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Advising the Minister for Child Protection on the quality of care provided to them</a:t>
            </a:r>
          </a:p>
          <a:p>
            <a:pPr marL="342891" indent="-342891" fontAlgn="base">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Making inquiries and advising the Minister about improvements that are needed to systems which affect their care </a:t>
            </a:r>
          </a:p>
          <a:p>
            <a:pPr marL="342891" indent="-342891" fontAlgn="base">
              <a:buFont typeface="Arial" panose="020B0604020202020204" pitchFamily="34" charset="0"/>
              <a:buChar char="•"/>
            </a:pPr>
            <a:r>
              <a:rPr lang="en-AU" sz="2000" dirty="0">
                <a:solidFill>
                  <a:srgbClr val="333333"/>
                </a:solidFill>
                <a:latin typeface="Calibri Light" panose="020F0302020204030204" pitchFamily="34" charset="0"/>
                <a:cs typeface="Calibri Light" panose="020F0302020204030204" pitchFamily="34" charset="0"/>
              </a:rPr>
              <a:t>Investigating and reporting to the Minister on important matters relating to the wellbeing of children in care</a:t>
            </a:r>
          </a:p>
        </p:txBody>
      </p:sp>
      <p:pic>
        <p:nvPicPr>
          <p:cNvPr id="1026" name="Picture 2">
            <a:extLst>
              <a:ext uri="{FF2B5EF4-FFF2-40B4-BE49-F238E27FC236}">
                <a16:creationId xmlns:a16="http://schemas.microsoft.com/office/drawing/2014/main" id="{7E2C072C-7E01-E5E4-E71B-4A5E9DD7F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281" y="936468"/>
            <a:ext cx="3272863" cy="40075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of a person in a red circle with yellow dots&#10;&#10;Description automatically generated">
            <a:extLst>
              <a:ext uri="{FF2B5EF4-FFF2-40B4-BE49-F238E27FC236}">
                <a16:creationId xmlns:a16="http://schemas.microsoft.com/office/drawing/2014/main" id="{56614F76-8E07-E191-9A8E-E42F54B994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3416" y="5196637"/>
            <a:ext cx="2763371" cy="1223479"/>
          </a:xfrm>
          <a:prstGeom prst="rect">
            <a:avLst/>
          </a:prstGeom>
        </p:spPr>
      </p:pic>
    </p:spTree>
    <p:extLst>
      <p:ext uri="{BB962C8B-B14F-4D97-AF65-F5344CB8AC3E}">
        <p14:creationId xmlns:p14="http://schemas.microsoft.com/office/powerpoint/2010/main" val="343743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CE884-1D42-7553-18E2-F97F4FA8290D}"/>
              </a:ext>
            </a:extLst>
          </p:cNvPr>
          <p:cNvSpPr txBox="1"/>
          <p:nvPr/>
        </p:nvSpPr>
        <p:spPr>
          <a:xfrm>
            <a:off x="0" y="1230335"/>
            <a:ext cx="12192000" cy="3693319"/>
          </a:xfrm>
          <a:prstGeom prst="rect">
            <a:avLst/>
          </a:prstGeom>
          <a:solidFill>
            <a:schemeClr val="accent3">
              <a:lumMod val="75000"/>
            </a:schemeClr>
          </a:solidFill>
        </p:spPr>
        <p:txBody>
          <a:bodyPr wrap="square" rtlCol="0">
            <a:spAutoFit/>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pic>
        <p:nvPicPr>
          <p:cNvPr id="1026" name="Picture 2" descr="Wakwakurna Kanyini">
            <a:extLst>
              <a:ext uri="{FF2B5EF4-FFF2-40B4-BE49-F238E27FC236}">
                <a16:creationId xmlns:a16="http://schemas.microsoft.com/office/drawing/2014/main" id="{68FF7009-1FAA-C164-A66B-F7204BC9A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54" y="1299182"/>
            <a:ext cx="5619427" cy="38212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C6FE92-8D49-7ABB-187D-AE8696134685}"/>
              </a:ext>
            </a:extLst>
          </p:cNvPr>
          <p:cNvSpPr txBox="1"/>
          <p:nvPr/>
        </p:nvSpPr>
        <p:spPr>
          <a:xfrm>
            <a:off x="5323573" y="1618545"/>
            <a:ext cx="6497853" cy="954107"/>
          </a:xfrm>
          <a:prstGeom prst="rect">
            <a:avLst/>
          </a:prstGeom>
          <a:noFill/>
        </p:spPr>
        <p:txBody>
          <a:bodyPr wrap="square" rtlCol="0">
            <a:spAutoFit/>
          </a:bodyPr>
          <a:lstStyle/>
          <a:p>
            <a:r>
              <a:rPr lang="en-AU" sz="2800" dirty="0">
                <a:solidFill>
                  <a:schemeClr val="bg1"/>
                </a:solidFill>
              </a:rPr>
              <a:t>Wakwakurna Kanyini – for South Australian Aboriginal children and families </a:t>
            </a:r>
          </a:p>
        </p:txBody>
      </p:sp>
      <p:sp>
        <p:nvSpPr>
          <p:cNvPr id="4" name="TextBox 3">
            <a:extLst>
              <a:ext uri="{FF2B5EF4-FFF2-40B4-BE49-F238E27FC236}">
                <a16:creationId xmlns:a16="http://schemas.microsoft.com/office/drawing/2014/main" id="{F9C42DD4-31F8-CB4D-962D-5DB00A250F0F}"/>
              </a:ext>
            </a:extLst>
          </p:cNvPr>
          <p:cNvSpPr txBox="1"/>
          <p:nvPr/>
        </p:nvSpPr>
        <p:spPr>
          <a:xfrm>
            <a:off x="5323573" y="2572652"/>
            <a:ext cx="6297219" cy="1938992"/>
          </a:xfrm>
          <a:prstGeom prst="rect">
            <a:avLst/>
          </a:prstGeom>
          <a:noFill/>
        </p:spPr>
        <p:txBody>
          <a:bodyPr wrap="square" rtlCol="0">
            <a:spAutoFit/>
          </a:bodyPr>
          <a:lstStyle/>
          <a:p>
            <a:pPr marL="285744" indent="-285744">
              <a:buFont typeface="Arial" panose="020B0604020202020204" pitchFamily="34" charset="0"/>
              <a:buChar char="•"/>
            </a:pPr>
            <a:r>
              <a:rPr lang="en-AU" sz="2000" dirty="0">
                <a:solidFill>
                  <a:schemeClr val="bg1"/>
                </a:solidFill>
                <a:latin typeface="Calibri Light" panose="020F0302020204030204" pitchFamily="34" charset="0"/>
                <a:cs typeface="Calibri Light" panose="020F0302020204030204" pitchFamily="34" charset="0"/>
              </a:rPr>
              <a:t>Amplify the voices of children and young people</a:t>
            </a:r>
          </a:p>
          <a:p>
            <a:pPr marL="285744" indent="-285744">
              <a:buFont typeface="Arial" panose="020B0604020202020204" pitchFamily="34" charset="0"/>
              <a:buChar char="•"/>
            </a:pPr>
            <a:r>
              <a:rPr lang="en-AU" sz="2000" dirty="0">
                <a:solidFill>
                  <a:schemeClr val="bg1"/>
                </a:solidFill>
                <a:latin typeface="Calibri Light" panose="020F0302020204030204" pitchFamily="34" charset="0"/>
                <a:cs typeface="Calibri Light" panose="020F0302020204030204" pitchFamily="34" charset="0"/>
              </a:rPr>
              <a:t>Partner with government to reduce the overrepresentation of Aboriginal children in the child protection system</a:t>
            </a:r>
          </a:p>
          <a:p>
            <a:pPr marL="285744" indent="-285744">
              <a:buFont typeface="Arial" panose="020B0604020202020204" pitchFamily="34" charset="0"/>
              <a:buChar char="•"/>
            </a:pPr>
            <a:r>
              <a:rPr lang="en-AU" sz="2000" dirty="0">
                <a:solidFill>
                  <a:schemeClr val="bg1"/>
                </a:solidFill>
                <a:latin typeface="Calibri Light" panose="020F0302020204030204" pitchFamily="34" charset="0"/>
                <a:cs typeface="Calibri Light" panose="020F0302020204030204" pitchFamily="34" charset="0"/>
              </a:rPr>
              <a:t>Build capacity of Aboriginal Community Controlled Organisations</a:t>
            </a:r>
          </a:p>
        </p:txBody>
      </p:sp>
    </p:spTree>
    <p:extLst>
      <p:ext uri="{BB962C8B-B14F-4D97-AF65-F5344CB8AC3E}">
        <p14:creationId xmlns:p14="http://schemas.microsoft.com/office/powerpoint/2010/main" val="254921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845FC0-8524-8487-55DE-B9EEC30BB17B}"/>
              </a:ext>
            </a:extLst>
          </p:cNvPr>
          <p:cNvSpPr/>
          <p:nvPr/>
        </p:nvSpPr>
        <p:spPr>
          <a:xfrm>
            <a:off x="546366" y="1074513"/>
            <a:ext cx="6849045" cy="4708981"/>
          </a:xfrm>
          <a:prstGeom prst="rect">
            <a:avLst/>
          </a:prstGeom>
        </p:spPr>
        <p:txBody>
          <a:bodyPr wrap="square">
            <a:spAutoFit/>
          </a:bodyPr>
          <a:lstStyle/>
          <a:p>
            <a:r>
              <a:rPr lang="en-AU" sz="4000" dirty="0"/>
              <a:t>Supporting children’s participation</a:t>
            </a:r>
          </a:p>
          <a:p>
            <a:endParaRPr lang="en-AU" sz="2000" dirty="0"/>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Through direct participation in formal meetings with the care team</a:t>
            </a:r>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During case plan meetings and annual reviews </a:t>
            </a:r>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Sharing their views informally with their carer or DCP case worker during home visits</a:t>
            </a:r>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Completing surveys</a:t>
            </a:r>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Drawing, story-telling, a written narrative or representing their wishes in way that is meaningful to them </a:t>
            </a:r>
          </a:p>
        </p:txBody>
      </p:sp>
      <p:pic>
        <p:nvPicPr>
          <p:cNvPr id="4" name="Picture 3" descr="A person and a child looking at a tablet&#10;&#10;Description automatically generated">
            <a:extLst>
              <a:ext uri="{FF2B5EF4-FFF2-40B4-BE49-F238E27FC236}">
                <a16:creationId xmlns:a16="http://schemas.microsoft.com/office/drawing/2014/main" id="{0BE85219-555B-3D6B-8756-3443FA5706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3"/>
          <a:stretch/>
        </p:blipFill>
        <p:spPr>
          <a:xfrm>
            <a:off x="8032657" y="647118"/>
            <a:ext cx="4003263" cy="5933721"/>
          </a:xfrm>
          <a:prstGeom prst="rect">
            <a:avLst/>
          </a:prstGeom>
        </p:spPr>
      </p:pic>
    </p:spTree>
    <p:extLst>
      <p:ext uri="{BB962C8B-B14F-4D97-AF65-F5344CB8AC3E}">
        <p14:creationId xmlns:p14="http://schemas.microsoft.com/office/powerpoint/2010/main" val="171954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EA5904-8481-884B-22B4-5B0291FBDF70}"/>
              </a:ext>
            </a:extLst>
          </p:cNvPr>
          <p:cNvSpPr/>
          <p:nvPr/>
        </p:nvSpPr>
        <p:spPr>
          <a:xfrm>
            <a:off x="9564709" y="5808372"/>
            <a:ext cx="2627291" cy="734096"/>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5" name="Picture 4" descr="A group of colorful speech bubbles&#10;&#10;Description automatically generated">
            <a:hlinkClick r:id="rId3"/>
            <a:extLst>
              <a:ext uri="{FF2B5EF4-FFF2-40B4-BE49-F238E27FC236}">
                <a16:creationId xmlns:a16="http://schemas.microsoft.com/office/drawing/2014/main" id="{2380F104-E686-4DFF-74E6-597C69C8ED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731" y="608553"/>
            <a:ext cx="6352680" cy="1971039"/>
          </a:xfrm>
          <a:prstGeom prst="rect">
            <a:avLst/>
          </a:prstGeom>
          <a:ln>
            <a:noFill/>
          </a:ln>
        </p:spPr>
      </p:pic>
      <p:sp>
        <p:nvSpPr>
          <p:cNvPr id="3" name="TextBox 2">
            <a:extLst>
              <a:ext uri="{FF2B5EF4-FFF2-40B4-BE49-F238E27FC236}">
                <a16:creationId xmlns:a16="http://schemas.microsoft.com/office/drawing/2014/main" id="{771C60FB-F084-C7D2-5BF8-9E89E8122B9B}"/>
              </a:ext>
            </a:extLst>
          </p:cNvPr>
          <p:cNvSpPr txBox="1"/>
          <p:nvPr/>
        </p:nvSpPr>
        <p:spPr>
          <a:xfrm>
            <a:off x="552673" y="2697546"/>
            <a:ext cx="10325687" cy="3477875"/>
          </a:xfrm>
          <a:prstGeom prst="rect">
            <a:avLst/>
          </a:prstGeom>
          <a:noFill/>
        </p:spPr>
        <p:txBody>
          <a:bodyPr wrap="square" rtlCol="0">
            <a:spAutoFit/>
          </a:bodyPr>
          <a:lstStyle/>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Build communication and relationship between children, young people and DCP case worker</a:t>
            </a:r>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Support children and young people to give their perspective without input by others</a:t>
            </a:r>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Provide DCP case workers insight into children and young people’s experiences, worries, hopes and dreams</a:t>
            </a:r>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Provide DCP case workers insight into Aboriginal children and young people’s experiences, awareness, confidence and pride in their identity and a sense of belonging to their family, community, Country and culture</a:t>
            </a:r>
          </a:p>
          <a:p>
            <a:pPr marL="342891" indent="-342891">
              <a:spcAft>
                <a:spcPts val="1200"/>
              </a:spcAft>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Identify issues which case workers must follow-up, discuss and explore with children and young people</a:t>
            </a:r>
          </a:p>
        </p:txBody>
      </p:sp>
    </p:spTree>
    <p:extLst>
      <p:ext uri="{BB962C8B-B14F-4D97-AF65-F5344CB8AC3E}">
        <p14:creationId xmlns:p14="http://schemas.microsoft.com/office/powerpoint/2010/main" val="45205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05C60-202D-2EB7-28BD-2D5DEABDA76D}"/>
              </a:ext>
            </a:extLst>
          </p:cNvPr>
          <p:cNvSpPr/>
          <p:nvPr/>
        </p:nvSpPr>
        <p:spPr>
          <a:xfrm>
            <a:off x="9564709" y="5808372"/>
            <a:ext cx="2627291" cy="734096"/>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1E9AA166-FCC5-03E9-9B29-15EAFF375A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2084349" y="-2964667"/>
            <a:ext cx="7402843" cy="12874980"/>
          </a:xfrm>
          <a:prstGeom prst="rect">
            <a:avLst/>
          </a:prstGeom>
        </p:spPr>
      </p:pic>
      <p:pic>
        <p:nvPicPr>
          <p:cNvPr id="4" name="Picture 3">
            <a:hlinkClick r:id="rId5"/>
            <a:extLst>
              <a:ext uri="{FF2B5EF4-FFF2-40B4-BE49-F238E27FC236}">
                <a16:creationId xmlns:a16="http://schemas.microsoft.com/office/drawing/2014/main" id="{40B29DFA-2E91-26FB-734B-C70F984CDB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4083" y="1798097"/>
            <a:ext cx="4992411" cy="1944116"/>
          </a:xfrm>
          <a:prstGeom prst="rect">
            <a:avLst/>
          </a:prstGeom>
        </p:spPr>
      </p:pic>
      <p:pic>
        <p:nvPicPr>
          <p:cNvPr id="8" name="Picture 6">
            <a:extLst>
              <a:ext uri="{FF2B5EF4-FFF2-40B4-BE49-F238E27FC236}">
                <a16:creationId xmlns:a16="http://schemas.microsoft.com/office/drawing/2014/main" id="{89864715-6055-39DA-8194-FDD5584E9250}"/>
              </a:ext>
            </a:extLst>
          </p:cNvPr>
          <p:cNvPicPr>
            <a:picLocks noChangeAspect="1"/>
          </p:cNvPicPr>
          <p:nvPr/>
        </p:nvPicPr>
        <p:blipFill>
          <a:blip r:embed="rId7">
            <a:alphaModFix amt="39000"/>
          </a:blip>
          <a:srcRect/>
          <a:stretch>
            <a:fillRect/>
          </a:stretch>
        </p:blipFill>
        <p:spPr>
          <a:xfrm>
            <a:off x="8095870" y="3742213"/>
            <a:ext cx="3344391" cy="3344391"/>
          </a:xfrm>
          <a:prstGeom prst="rect">
            <a:avLst/>
          </a:prstGeom>
        </p:spPr>
      </p:pic>
      <p:pic>
        <p:nvPicPr>
          <p:cNvPr id="9" name="Picture 5">
            <a:extLst>
              <a:ext uri="{FF2B5EF4-FFF2-40B4-BE49-F238E27FC236}">
                <a16:creationId xmlns:a16="http://schemas.microsoft.com/office/drawing/2014/main" id="{95B6F99B-304A-E1A9-4137-43AEECE31E50}"/>
              </a:ext>
            </a:extLst>
          </p:cNvPr>
          <p:cNvPicPr>
            <a:picLocks noChangeAspect="1"/>
          </p:cNvPicPr>
          <p:nvPr/>
        </p:nvPicPr>
        <p:blipFill>
          <a:blip r:embed="rId8">
            <a:alphaModFix amt="39000"/>
          </a:blip>
          <a:srcRect/>
          <a:stretch>
            <a:fillRect/>
          </a:stretch>
        </p:blipFill>
        <p:spPr>
          <a:xfrm>
            <a:off x="6096000" y="2946425"/>
            <a:ext cx="2256355" cy="2256355"/>
          </a:xfrm>
          <a:prstGeom prst="rect">
            <a:avLst/>
          </a:prstGeom>
        </p:spPr>
      </p:pic>
      <p:pic>
        <p:nvPicPr>
          <p:cNvPr id="10" name="Picture 4">
            <a:extLst>
              <a:ext uri="{FF2B5EF4-FFF2-40B4-BE49-F238E27FC236}">
                <a16:creationId xmlns:a16="http://schemas.microsoft.com/office/drawing/2014/main" id="{319B7CB2-C84A-74EE-DF35-17619D0EED3B}"/>
              </a:ext>
            </a:extLst>
          </p:cNvPr>
          <p:cNvPicPr>
            <a:picLocks noChangeAspect="1"/>
          </p:cNvPicPr>
          <p:nvPr/>
        </p:nvPicPr>
        <p:blipFill>
          <a:blip r:embed="rId9">
            <a:alphaModFix amt="39000"/>
          </a:blip>
          <a:srcRect/>
          <a:stretch>
            <a:fillRect/>
          </a:stretch>
        </p:blipFill>
        <p:spPr>
          <a:xfrm>
            <a:off x="6705600" y="-230985"/>
            <a:ext cx="5486400" cy="5486400"/>
          </a:xfrm>
          <a:prstGeom prst="rect">
            <a:avLst/>
          </a:prstGeom>
        </p:spPr>
      </p:pic>
      <p:grpSp>
        <p:nvGrpSpPr>
          <p:cNvPr id="6" name="Group 7">
            <a:extLst>
              <a:ext uri="{FF2B5EF4-FFF2-40B4-BE49-F238E27FC236}">
                <a16:creationId xmlns:a16="http://schemas.microsoft.com/office/drawing/2014/main" id="{51949C8B-2EC7-8A14-DC03-E75E61FEE8FA}"/>
              </a:ext>
            </a:extLst>
          </p:cNvPr>
          <p:cNvGrpSpPr>
            <a:grpSpLocks noChangeAspect="1"/>
          </p:cNvGrpSpPr>
          <p:nvPr/>
        </p:nvGrpSpPr>
        <p:grpSpPr>
          <a:xfrm>
            <a:off x="7212620" y="1282220"/>
            <a:ext cx="4293581" cy="4293563"/>
            <a:chOff x="0" y="0"/>
            <a:chExt cx="6350000" cy="6349975"/>
          </a:xfrm>
        </p:grpSpPr>
        <p:sp>
          <p:nvSpPr>
            <p:cNvPr id="7" name="Freeform 8">
              <a:extLst>
                <a:ext uri="{FF2B5EF4-FFF2-40B4-BE49-F238E27FC236}">
                  <a16:creationId xmlns:a16="http://schemas.microsoft.com/office/drawing/2014/main" id="{D9BFF5E2-36B2-05AB-6AE7-91253E7ECFF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l="-24999" r="-24999"/>
              </a:stretch>
            </a:blipFill>
          </p:spPr>
          <p:txBody>
            <a:bodyPr/>
            <a:lstStyle/>
            <a:p>
              <a:endParaRPr lang="en-AU"/>
            </a:p>
          </p:txBody>
        </p:sp>
      </p:grpSp>
    </p:spTree>
    <p:extLst>
      <p:ext uri="{BB962C8B-B14F-4D97-AF65-F5344CB8AC3E}">
        <p14:creationId xmlns:p14="http://schemas.microsoft.com/office/powerpoint/2010/main" val="3685510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0804DA-B151-463D-B7CA-87D4C30A6F62}"/>
              </a:ext>
            </a:extLst>
          </p:cNvPr>
          <p:cNvSpPr txBox="1"/>
          <p:nvPr/>
        </p:nvSpPr>
        <p:spPr>
          <a:xfrm>
            <a:off x="819301" y="1119225"/>
            <a:ext cx="10775291" cy="369332"/>
          </a:xfrm>
          <a:prstGeom prst="rect">
            <a:avLst/>
          </a:prstGeom>
          <a:noFill/>
        </p:spPr>
        <p:txBody>
          <a:bodyPr wrap="square" rtlCol="0">
            <a:spAutoFit/>
          </a:bodyPr>
          <a:lstStyle/>
          <a:p>
            <a:pPr marL="74293">
              <a:spcBef>
                <a:spcPts val="145"/>
              </a:spcBef>
            </a:pPr>
            <a:r>
              <a:rPr lang="en-US" b="1" dirty="0">
                <a:latin typeface="Calibri" panose="020F0502020204030204" pitchFamily="34" charset="0"/>
                <a:ea typeface="Calibri" panose="020F0502020204030204" pitchFamily="34" charset="0"/>
              </a:rPr>
              <a:t>Document</a:t>
            </a:r>
            <a:r>
              <a:rPr lang="en-US" b="1" spc="-35" dirty="0">
                <a:latin typeface="Calibri" panose="020F0502020204030204" pitchFamily="34" charset="0"/>
                <a:ea typeface="Calibri" panose="020F0502020204030204" pitchFamily="34" charset="0"/>
              </a:rPr>
              <a:t> </a:t>
            </a:r>
            <a:r>
              <a:rPr lang="en-US" b="1" spc="-11" dirty="0">
                <a:latin typeface="Calibri" panose="020F0502020204030204" pitchFamily="34" charset="0"/>
                <a:ea typeface="Calibri" panose="020F0502020204030204" pitchFamily="34" charset="0"/>
              </a:rPr>
              <a:t>control</a:t>
            </a:r>
            <a:endParaRPr lang="en-AU" dirty="0">
              <a:latin typeface="Calibri" panose="020F0502020204030204" pitchFamily="34" charset="0"/>
              <a:ea typeface="Calibri" panose="020F0502020204030204" pitchFamily="34" charset="0"/>
            </a:endParaRPr>
          </a:p>
        </p:txBody>
      </p:sp>
      <p:sp>
        <p:nvSpPr>
          <p:cNvPr id="21" name="TextBox 20">
            <a:extLst>
              <a:ext uri="{FF2B5EF4-FFF2-40B4-BE49-F238E27FC236}">
                <a16:creationId xmlns:a16="http://schemas.microsoft.com/office/drawing/2014/main" id="{B8E56904-F177-481C-D000-9188D1F5DF98}"/>
              </a:ext>
            </a:extLst>
          </p:cNvPr>
          <p:cNvSpPr txBox="1"/>
          <p:nvPr/>
        </p:nvSpPr>
        <p:spPr>
          <a:xfrm>
            <a:off x="524656" y="5853660"/>
            <a:ext cx="9129011" cy="587340"/>
          </a:xfrm>
          <a:prstGeom prst="rect">
            <a:avLst/>
          </a:prstGeom>
          <a:noFill/>
        </p:spPr>
        <p:txBody>
          <a:bodyPr wrap="square" rtlCol="0">
            <a:spAutoFit/>
          </a:bodyPr>
          <a:lstStyle/>
          <a:p>
            <a:r>
              <a:rPr lang="en-AU" sz="1000" dirty="0">
                <a:solidFill>
                  <a:schemeClr val="bg1">
                    <a:lumMod val="65000"/>
                  </a:schemeClr>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a:t>
            </a:r>
          </a:p>
          <a:p>
            <a:pPr>
              <a:spcBef>
                <a:spcPts val="500"/>
              </a:spcBef>
            </a:pPr>
            <a:r>
              <a:rPr lang="en-AU" sz="900" dirty="0">
                <a:solidFill>
                  <a:schemeClr val="bg1">
                    <a:lumMod val="65000"/>
                  </a:schemeClr>
                </a:solidFill>
                <a:latin typeface="Calibri" panose="020F0502020204030204" pitchFamily="34" charset="0"/>
                <a:cs typeface="Calibri" panose="020F0502020204030204" pitchFamily="34" charset="0"/>
              </a:rPr>
              <a:t>Advocacy in Care – Your voice, your say!  Slide 22/22</a:t>
            </a:r>
          </a:p>
          <a:p>
            <a:r>
              <a:rPr lang="en-AU" sz="900" dirty="0">
                <a:solidFill>
                  <a:schemeClr val="bg1">
                    <a:lumMod val="65000"/>
                  </a:schemeClr>
                </a:solidFill>
                <a:latin typeface="Calibri" panose="020F0502020204030204" pitchFamily="34" charset="0"/>
                <a:cs typeface="Calibri" panose="020F0502020204030204" pitchFamily="34" charset="0"/>
              </a:rPr>
              <a:t>V1.0 February 2025</a:t>
            </a:r>
          </a:p>
        </p:txBody>
      </p:sp>
      <p:graphicFrame>
        <p:nvGraphicFramePr>
          <p:cNvPr id="4" name="Table 3">
            <a:extLst>
              <a:ext uri="{FF2B5EF4-FFF2-40B4-BE49-F238E27FC236}">
                <a16:creationId xmlns:a16="http://schemas.microsoft.com/office/drawing/2014/main" id="{84C8D692-E623-6EF6-C6AB-7968CB8AF89C}"/>
              </a:ext>
            </a:extLst>
          </p:cNvPr>
          <p:cNvGraphicFramePr>
            <a:graphicFrameLocks noGrp="1"/>
          </p:cNvGraphicFramePr>
          <p:nvPr>
            <p:extLst>
              <p:ext uri="{D42A27DB-BD31-4B8C-83A1-F6EECF244321}">
                <p14:modId xmlns:p14="http://schemas.microsoft.com/office/powerpoint/2010/main" val="1026689729"/>
              </p:ext>
            </p:extLst>
          </p:nvPr>
        </p:nvGraphicFramePr>
        <p:xfrm>
          <a:off x="945012" y="3611383"/>
          <a:ext cx="5898233" cy="926153"/>
        </p:xfrm>
        <a:graphic>
          <a:graphicData uri="http://schemas.openxmlformats.org/drawingml/2006/table">
            <a:tbl>
              <a:tblPr firstRow="1" firstCol="1" lastRow="1" lastCol="1" bandRow="1" bandCol="1"/>
              <a:tblGrid>
                <a:gridCol w="1382235">
                  <a:extLst>
                    <a:ext uri="{9D8B030D-6E8A-4147-A177-3AD203B41FA5}">
                      <a16:colId xmlns:a16="http://schemas.microsoft.com/office/drawing/2014/main" val="7603076"/>
                    </a:ext>
                  </a:extLst>
                </a:gridCol>
                <a:gridCol w="1302917">
                  <a:extLst>
                    <a:ext uri="{9D8B030D-6E8A-4147-A177-3AD203B41FA5}">
                      <a16:colId xmlns:a16="http://schemas.microsoft.com/office/drawing/2014/main" val="390351482"/>
                    </a:ext>
                  </a:extLst>
                </a:gridCol>
                <a:gridCol w="3213081">
                  <a:extLst>
                    <a:ext uri="{9D8B030D-6E8A-4147-A177-3AD203B41FA5}">
                      <a16:colId xmlns:a16="http://schemas.microsoft.com/office/drawing/2014/main" val="691197906"/>
                    </a:ext>
                  </a:extLst>
                </a:gridCol>
              </a:tblGrid>
              <a:tr h="282555">
                <a:tc gridSpan="3">
                  <a:txBody>
                    <a:bodyPr/>
                    <a:lstStyle/>
                    <a:p>
                      <a:pPr marL="67945">
                        <a:lnSpc>
                          <a:spcPct val="107000"/>
                        </a:lnSpc>
                        <a:spcBef>
                          <a:spcPts val="115"/>
                        </a:spcBef>
                      </a:pPr>
                      <a:r>
                        <a:rPr lang="en-US"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REVISION</a:t>
                      </a:r>
                      <a:r>
                        <a:rPr lang="en-US" sz="1100" b="1" kern="100" spc="-35"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RECORD</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27284964"/>
                  </a:ext>
                </a:extLst>
              </a:tr>
              <a:tr h="280060">
                <a:tc>
                  <a:txBody>
                    <a:bodyPr/>
                    <a:lstStyle/>
                    <a:p>
                      <a:pPr marL="67945">
                        <a:lnSpc>
                          <a:spcPct val="107000"/>
                        </a:lnSpc>
                        <a:spcBef>
                          <a:spcPts val="115"/>
                        </a:spcBef>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Approval</a:t>
                      </a:r>
                      <a:r>
                        <a:rPr lang="en-US" sz="1100" b="1" kern="100" spc="-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8580">
                        <a:lnSpc>
                          <a:spcPct val="107000"/>
                        </a:lnSpc>
                        <a:spcBef>
                          <a:spcPts val="115"/>
                        </a:spcBef>
                        <a:spcAft>
                          <a:spcPts val="0"/>
                        </a:spcAft>
                      </a:pPr>
                      <a:r>
                        <a:rPr lang="en-US" sz="1100" b="1" kern="100" spc="-1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Version</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8580">
                        <a:lnSpc>
                          <a:spcPct val="107000"/>
                        </a:lnSpc>
                        <a:spcBef>
                          <a:spcPts val="115"/>
                        </a:spcBef>
                        <a:spcAft>
                          <a:spcPts val="0"/>
                        </a:spcAft>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Revision</a:t>
                      </a:r>
                      <a:r>
                        <a:rPr lang="en-US" sz="1100" b="1" kern="100" spc="-35">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spc="-1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14647834"/>
                  </a:ext>
                </a:extLst>
              </a:tr>
              <a:tr h="282555">
                <a:tc>
                  <a:txBody>
                    <a:bodyPr/>
                    <a:lstStyle/>
                    <a:p>
                      <a:pPr marL="67945">
                        <a:lnSpc>
                          <a:spcPct val="107000"/>
                        </a:lnSpc>
                        <a:spcBef>
                          <a:spcPts val="125"/>
                        </a:spcBef>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31 January 2025</a:t>
                      </a:r>
                    </a:p>
                    <a:p>
                      <a:pPr marL="67945">
                        <a:lnSpc>
                          <a:spcPct val="107000"/>
                        </a:lnSpc>
                        <a:spcBef>
                          <a:spcPts val="125"/>
                        </a:spcBef>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Bef>
                          <a:spcPts val="125"/>
                        </a:spcBef>
                      </a:pPr>
                      <a:r>
                        <a:rPr lang="en-US" sz="1100" kern="100" spc="-20">
                          <a:effectLst/>
                          <a:latin typeface="Calibri" panose="020F0502020204030204" pitchFamily="34" charset="0"/>
                          <a:ea typeface="Calibri" panose="020F0502020204030204" pitchFamily="34" charset="0"/>
                          <a:cs typeface="Times New Roman" panose="02020603050405020304" pitchFamily="18" charset="0"/>
                        </a:rPr>
                        <a:t>1.0</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Bef>
                          <a:spcPts val="125"/>
                        </a:spcBef>
                      </a:pPr>
                      <a:r>
                        <a:rPr lang="en-US" sz="1100" kern="100" spc="-10" dirty="0">
                          <a:effectLst/>
                          <a:latin typeface="Calibri" panose="020F0502020204030204" pitchFamily="34" charset="0"/>
                          <a:ea typeface="Calibri" panose="020F0502020204030204" pitchFamily="34" charset="0"/>
                          <a:cs typeface="Times New Roman" panose="02020603050405020304" pitchFamily="18" charset="0"/>
                        </a:rPr>
                        <a:t>Approved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567883"/>
                  </a:ext>
                </a:extLst>
              </a:tr>
            </a:tbl>
          </a:graphicData>
        </a:graphic>
      </p:graphicFrame>
      <p:graphicFrame>
        <p:nvGraphicFramePr>
          <p:cNvPr id="5" name="Table 4">
            <a:extLst>
              <a:ext uri="{FF2B5EF4-FFF2-40B4-BE49-F238E27FC236}">
                <a16:creationId xmlns:a16="http://schemas.microsoft.com/office/drawing/2014/main" id="{A06B5B49-0C00-4CA0-6EB3-7693CC0AAEAE}"/>
              </a:ext>
            </a:extLst>
          </p:cNvPr>
          <p:cNvGraphicFramePr>
            <a:graphicFrameLocks noGrp="1"/>
          </p:cNvGraphicFramePr>
          <p:nvPr>
            <p:extLst>
              <p:ext uri="{D42A27DB-BD31-4B8C-83A1-F6EECF244321}">
                <p14:modId xmlns:p14="http://schemas.microsoft.com/office/powerpoint/2010/main" val="1604525116"/>
              </p:ext>
            </p:extLst>
          </p:nvPr>
        </p:nvGraphicFramePr>
        <p:xfrm>
          <a:off x="945012" y="1603444"/>
          <a:ext cx="5898234" cy="1920833"/>
        </p:xfrm>
        <a:graphic>
          <a:graphicData uri="http://schemas.openxmlformats.org/drawingml/2006/table">
            <a:tbl>
              <a:tblPr firstRow="1" firstCol="1" lastRow="1" lastCol="1" bandRow="1" bandCol="1"/>
              <a:tblGrid>
                <a:gridCol w="1530351">
                  <a:extLst>
                    <a:ext uri="{9D8B030D-6E8A-4147-A177-3AD203B41FA5}">
                      <a16:colId xmlns:a16="http://schemas.microsoft.com/office/drawing/2014/main" val="3449054835"/>
                    </a:ext>
                  </a:extLst>
                </a:gridCol>
                <a:gridCol w="1486253">
                  <a:extLst>
                    <a:ext uri="{9D8B030D-6E8A-4147-A177-3AD203B41FA5}">
                      <a16:colId xmlns:a16="http://schemas.microsoft.com/office/drawing/2014/main" val="988393679"/>
                    </a:ext>
                  </a:extLst>
                </a:gridCol>
                <a:gridCol w="1440815">
                  <a:extLst>
                    <a:ext uri="{9D8B030D-6E8A-4147-A177-3AD203B41FA5}">
                      <a16:colId xmlns:a16="http://schemas.microsoft.com/office/drawing/2014/main" val="2457733755"/>
                    </a:ext>
                  </a:extLst>
                </a:gridCol>
                <a:gridCol w="1440815">
                  <a:extLst>
                    <a:ext uri="{9D8B030D-6E8A-4147-A177-3AD203B41FA5}">
                      <a16:colId xmlns:a16="http://schemas.microsoft.com/office/drawing/2014/main" val="996394348"/>
                    </a:ext>
                  </a:extLst>
                </a:gridCol>
              </a:tblGrid>
              <a:tr h="215900">
                <a:tc>
                  <a:txBody>
                    <a:bodyPr/>
                    <a:lstStyle/>
                    <a:p>
                      <a:pPr marL="67945">
                        <a:lnSpc>
                          <a:spcPct val="107000"/>
                        </a:lnSpc>
                        <a:spcBef>
                          <a:spcPts val="125"/>
                        </a:spcBef>
                      </a:pPr>
                      <a:r>
                        <a:rPr lang="en-US" sz="1100" b="1" u="sng"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Reference</a:t>
                      </a:r>
                      <a:r>
                        <a:rPr lang="en-US" sz="1100" b="1" u="sng" kern="100" spc="-35">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u="sng"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r>
                        <a:rPr lang="en-US" sz="1100" b="1" u="sng" kern="100" spc="-25">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u="sng"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File</a:t>
                      </a:r>
                      <a:r>
                        <a:rPr lang="en-US" sz="1100" b="1" u="sng" kern="1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u="sng" kern="100" spc="-25">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r>
                        <a:rPr lang="en-US" sz="1100" kern="100" dirty="0">
                          <a:effectLst/>
                          <a:latin typeface="Times New Roman" panose="02020603050405020304" pitchFamily="18" charset="0"/>
                          <a:ea typeface="Calibri" panose="020F0502020204030204" pitchFamily="34" charset="0"/>
                          <a:cs typeface="Calibri" panose="020F0502020204030204" pitchFamily="34" charset="0"/>
                        </a:rPr>
                        <a:t> </a:t>
                      </a:r>
                      <a:endParaRPr lang="en-AU" sz="1300"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AU"/>
                    </a:p>
                  </a:txBody>
                  <a:tcPr>
                    <a:lnL w="12700" cap="flat" cmpd="sng" algn="ctr">
                      <a:solidFill>
                        <a:srgbClr val="000000"/>
                      </a:solidFill>
                      <a:prstDash val="solid"/>
                      <a:round/>
                      <a:headEnd type="none" w="med" len="med"/>
                      <a:tailEnd type="none" w="med" len="med"/>
                    </a:lnL>
                  </a:tcPr>
                </a:tc>
                <a:tc hMerge="1">
                  <a:txBody>
                    <a:bodyPr/>
                    <a:lstStyle/>
                    <a:p>
                      <a:endParaRPr lang="en-AU"/>
                    </a:p>
                  </a:txBody>
                  <a:tcPr/>
                </a:tc>
                <a:extLst>
                  <a:ext uri="{0D108BD9-81ED-4DB2-BD59-A6C34878D82A}">
                    <a16:rowId xmlns:a16="http://schemas.microsoft.com/office/drawing/2014/main" val="1057845143"/>
                  </a:ext>
                </a:extLst>
              </a:tr>
              <a:tr h="215900">
                <a:tc gridSpan="2">
                  <a:txBody>
                    <a:bodyPr/>
                    <a:lstStyle/>
                    <a:p>
                      <a:pPr marL="67945">
                        <a:lnSpc>
                          <a:spcPct val="107000"/>
                        </a:lnSpc>
                        <a:spcBef>
                          <a:spcPts val="125"/>
                        </a:spcBef>
                      </a:pPr>
                      <a:r>
                        <a:rPr lang="en-US"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Document</a:t>
                      </a:r>
                      <a:r>
                        <a:rPr lang="en-US" sz="1100" b="1" kern="1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Owner</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AU"/>
                    </a:p>
                  </a:txBody>
                  <a:tcPr/>
                </a:tc>
                <a:tc gridSpan="2">
                  <a:txBody>
                    <a:bodyPr/>
                    <a:lstStyle/>
                    <a:p>
                      <a:pPr marL="67945">
                        <a:lnSpc>
                          <a:spcPct val="107000"/>
                        </a:lnSpc>
                        <a:spcBef>
                          <a:spcPts val="125"/>
                        </a:spcBef>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Lead</a:t>
                      </a:r>
                      <a:r>
                        <a:rPr lang="en-US" sz="1100" b="1" kern="100" spc="-15">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Writer</a:t>
                      </a:r>
                      <a:r>
                        <a:rPr lang="en-US" sz="1100" b="1" kern="1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(name,</a:t>
                      </a:r>
                      <a:r>
                        <a:rPr lang="en-US" sz="1100" b="1" kern="100" spc="-5">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spc="-1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position)</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9D9D9"/>
                    </a:solidFill>
                  </a:tcPr>
                </a:tc>
                <a:tc hMerge="1">
                  <a:txBody>
                    <a:bodyPr/>
                    <a:lstStyle/>
                    <a:p>
                      <a:endParaRPr lang="en-AU"/>
                    </a:p>
                  </a:txBody>
                  <a:tcPr/>
                </a:tc>
                <a:extLst>
                  <a:ext uri="{0D108BD9-81ED-4DB2-BD59-A6C34878D82A}">
                    <a16:rowId xmlns:a16="http://schemas.microsoft.com/office/drawing/2014/main" val="1349172232"/>
                  </a:ext>
                </a:extLst>
              </a:tr>
              <a:tr h="403352">
                <a:tc gridSpan="2">
                  <a:txBody>
                    <a:bodyPr/>
                    <a:lstStyle/>
                    <a:p>
                      <a:pPr marL="67945">
                        <a:lnSpc>
                          <a:spcPts val="1340"/>
                        </a:lnSpc>
                        <a:spcBef>
                          <a:spcPts val="125"/>
                        </a:spcBef>
                      </a:pPr>
                      <a:r>
                        <a:rPr lang="en-US" sz="1100" kern="100">
                          <a:effectLst/>
                          <a:latin typeface="Calibri" panose="020F0502020204030204" pitchFamily="34" charset="0"/>
                          <a:ea typeface="Calibri" panose="020F0502020204030204" pitchFamily="34" charset="0"/>
                          <a:cs typeface="Times New Roman" panose="02020603050405020304" pitchFamily="18" charset="0"/>
                        </a:rPr>
                        <a:t>Directorate/Unit:</a:t>
                      </a:r>
                      <a:r>
                        <a:rPr lang="en-US" sz="1100" kern="100" spc="195">
                          <a:effectLst/>
                          <a:latin typeface="Calibri" panose="020F0502020204030204" pitchFamily="34" charset="0"/>
                          <a:ea typeface="Calibri" panose="020F0502020204030204" pitchFamily="34" charset="0"/>
                          <a:cs typeface="Times New Roman" panose="02020603050405020304" pitchFamily="18" charset="0"/>
                        </a:rPr>
                        <a:t> </a:t>
                      </a:r>
                      <a:r>
                        <a:rPr lang="en-US" sz="1100" kern="100">
                          <a:effectLst/>
                          <a:latin typeface="Calibri" panose="020F0502020204030204" pitchFamily="34" charset="0"/>
                          <a:ea typeface="Calibri" panose="020F0502020204030204" pitchFamily="34" charset="0"/>
                          <a:cs typeface="Times New Roman" panose="02020603050405020304" pitchFamily="18" charset="0"/>
                        </a:rPr>
                        <a:t>Strategy,</a:t>
                      </a:r>
                      <a:r>
                        <a:rPr lang="en-US" sz="1100" kern="100" spc="-35">
                          <a:effectLst/>
                          <a:latin typeface="Calibri" panose="020F0502020204030204" pitchFamily="34" charset="0"/>
                          <a:ea typeface="Calibri" panose="020F0502020204030204" pitchFamily="34" charset="0"/>
                          <a:cs typeface="Times New Roman" panose="02020603050405020304" pitchFamily="18" charset="0"/>
                        </a:rPr>
                        <a:t> </a:t>
                      </a:r>
                      <a:r>
                        <a:rPr lang="en-US" sz="1100" kern="100">
                          <a:effectLst/>
                          <a:latin typeface="Calibri" panose="020F0502020204030204" pitchFamily="34" charset="0"/>
                          <a:ea typeface="Calibri" panose="020F0502020204030204" pitchFamily="34" charset="0"/>
                          <a:cs typeface="Times New Roman" panose="02020603050405020304" pitchFamily="18" charset="0"/>
                        </a:rPr>
                        <a:t>Partnerships</a:t>
                      </a:r>
                      <a:r>
                        <a:rPr lang="en-US" sz="1100" kern="100" spc="-3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spc="-25">
                          <a:effectLst/>
                          <a:latin typeface="Calibri" panose="020F0502020204030204" pitchFamily="34" charset="0"/>
                          <a:ea typeface="Calibri" panose="020F0502020204030204" pitchFamily="34" charset="0"/>
                          <a:cs typeface="Times New Roman" panose="02020603050405020304" pitchFamily="18" charset="0"/>
                        </a:rPr>
                        <a:t>and</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p>
                      <a:pPr marL="67945">
                        <a:lnSpc>
                          <a:spcPct val="107000"/>
                        </a:lnSpc>
                        <a:spcBef>
                          <a:spcPts val="110"/>
                        </a:spcBef>
                      </a:pPr>
                      <a:r>
                        <a:rPr lang="en-US" sz="1100" kern="100" spc="-10">
                          <a:effectLst/>
                          <a:latin typeface="Calibri" panose="020F0502020204030204" pitchFamily="34" charset="0"/>
                          <a:ea typeface="Calibri" panose="020F0502020204030204" pitchFamily="34" charset="0"/>
                          <a:cs typeface="Times New Roman" panose="02020603050405020304" pitchFamily="18" charset="0"/>
                        </a:rPr>
                        <a:t>Reform</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rowSpan="2" gridSpan="2">
                  <a:txBody>
                    <a:bodyPr/>
                    <a:lstStyle/>
                    <a:p>
                      <a:pPr marL="67945">
                        <a:lnSpc>
                          <a:spcPct val="107000"/>
                        </a:lnSpc>
                        <a:spcBef>
                          <a:spcPts val="5"/>
                        </a:spcBef>
                        <a:spcAft>
                          <a:spcPts val="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7945" marR="41910">
                        <a:lnSpc>
                          <a:spcPct val="107000"/>
                        </a:lnSpc>
                        <a:spcBef>
                          <a:spcPts val="125"/>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Senior Project</a:t>
                      </a:r>
                      <a:r>
                        <a:rPr lang="en-US" sz="1100" kern="100" spc="-50"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Officer,</a:t>
                      </a:r>
                      <a:r>
                        <a:rPr lang="en-US" sz="1100" kern="1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spc="-35">
                          <a:effectLst/>
                          <a:latin typeface="Calibri" panose="020F0502020204030204" pitchFamily="34" charset="0"/>
                          <a:ea typeface="Calibri" panose="020F0502020204030204" pitchFamily="34" charset="0"/>
                          <a:cs typeface="Times New Roman" panose="02020603050405020304" pitchFamily="18" charset="0"/>
                        </a:rPr>
                        <a:t>Strategic Projects, </a:t>
                      </a:r>
                      <a:r>
                        <a:rPr lang="en-US" sz="1100" kern="100">
                          <a:effectLst/>
                          <a:latin typeface="Calibri" panose="020F0502020204030204" pitchFamily="34" charset="0"/>
                          <a:ea typeface="Calibri" panose="020F0502020204030204" pitchFamily="34" charset="0"/>
                          <a:cs typeface="Times New Roman" panose="02020603050405020304" pitchFamily="18" charset="0"/>
                        </a:rPr>
                        <a:t>Strategy</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kern="100" spc="-55"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Partnerships</a:t>
                      </a:r>
                      <a:r>
                        <a:rPr lang="en-US" sz="1100" kern="100" spc="-40"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US" sz="1100" kern="100" spc="-10" dirty="0">
                          <a:effectLst/>
                          <a:latin typeface="Calibri" panose="020F0502020204030204" pitchFamily="34" charset="0"/>
                          <a:ea typeface="Calibri" panose="020F0502020204030204" pitchFamily="34" charset="0"/>
                          <a:cs typeface="Times New Roman" panose="02020603050405020304" pitchFamily="18" charset="0"/>
                        </a:rPr>
                        <a:t>Reform</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AU"/>
                    </a:p>
                  </a:txBody>
                  <a:tcPr/>
                </a:tc>
                <a:extLst>
                  <a:ext uri="{0D108BD9-81ED-4DB2-BD59-A6C34878D82A}">
                    <a16:rowId xmlns:a16="http://schemas.microsoft.com/office/drawing/2014/main" val="2375202092"/>
                  </a:ext>
                </a:extLst>
              </a:tr>
              <a:tr h="437981">
                <a:tc gridSpan="2">
                  <a:txBody>
                    <a:bodyPr/>
                    <a:lstStyle/>
                    <a:p>
                      <a:pPr marL="67945">
                        <a:lnSpc>
                          <a:spcPts val="1340"/>
                        </a:lnSpc>
                        <a:spcBef>
                          <a:spcPts val="125"/>
                        </a:spcBef>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Accountable</a:t>
                      </a:r>
                      <a:r>
                        <a:rPr lang="en-US" sz="1100" kern="1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Director:</a:t>
                      </a:r>
                      <a:r>
                        <a:rPr lang="en-US" sz="1100" kern="100" spc="205"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Executive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Director </a:t>
                      </a:r>
                    </a:p>
                    <a:p>
                      <a:pPr marL="67945">
                        <a:lnSpc>
                          <a:spcPts val="1340"/>
                        </a:lnSpc>
                        <a:spcBef>
                          <a:spcPts val="125"/>
                        </a:spcBef>
                      </a:pPr>
                      <a:r>
                        <a:rPr lang="en-US" sz="1100" kern="100" spc="-10" dirty="0">
                          <a:effectLst/>
                          <a:latin typeface="Calibri" panose="020F0502020204030204" pitchFamily="34" charset="0"/>
                          <a:ea typeface="Calibri" panose="020F0502020204030204" pitchFamily="34" charset="0"/>
                          <a:cs typeface="Times New Roman" panose="02020603050405020304" pitchFamily="18" charset="0"/>
                        </a:rPr>
                        <a:t>Strategy,</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Partnerships</a:t>
                      </a:r>
                      <a:r>
                        <a:rPr lang="en-US" sz="1100" kern="100" spc="-35"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100" kern="100" spc="-30" dirty="0">
                          <a:effectLst/>
                          <a:latin typeface="Calibri" panose="020F0502020204030204" pitchFamily="34" charset="0"/>
                          <a:ea typeface="Calibri" panose="020F0502020204030204" pitchFamily="34" charset="0"/>
                          <a:cs typeface="Times New Roman" panose="02020603050405020304" pitchFamily="18" charset="0"/>
                        </a:rPr>
                        <a:t> </a:t>
                      </a:r>
                      <a:r>
                        <a:rPr lang="en-US" sz="1100" kern="100" spc="-10" dirty="0">
                          <a:effectLst/>
                          <a:latin typeface="Calibri" panose="020F0502020204030204" pitchFamily="34" charset="0"/>
                          <a:ea typeface="Calibri" panose="020F0502020204030204" pitchFamily="34" charset="0"/>
                          <a:cs typeface="Times New Roman" panose="02020603050405020304" pitchFamily="18" charset="0"/>
                        </a:rPr>
                        <a:t>Reform</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gridSpan="2"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40185211"/>
                  </a:ext>
                </a:extLst>
              </a:tr>
              <a:tr h="215900">
                <a:tc>
                  <a:txBody>
                    <a:bodyPr/>
                    <a:lstStyle/>
                    <a:p>
                      <a:pPr marL="67945">
                        <a:lnSpc>
                          <a:spcPct val="107000"/>
                        </a:lnSpc>
                        <a:spcBef>
                          <a:spcPts val="125"/>
                        </a:spcBef>
                      </a:pPr>
                      <a:r>
                        <a:rPr lang="en-US"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Commencement</a:t>
                      </a:r>
                      <a:r>
                        <a:rPr lang="en-US" sz="1100" b="1" kern="100" spc="-6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945">
                        <a:lnSpc>
                          <a:spcPct val="107000"/>
                        </a:lnSpc>
                        <a:spcBef>
                          <a:spcPts val="125"/>
                        </a:spcBef>
                      </a:pPr>
                      <a:r>
                        <a:rPr lang="en-AU" sz="1100" kern="100" dirty="0">
                          <a:effectLst/>
                          <a:latin typeface="Calibri" panose="020F0502020204030204" pitchFamily="34" charset="0"/>
                          <a:ea typeface="Calibri" panose="020F0502020204030204" pitchFamily="34" charset="0"/>
                          <a:cs typeface="Times New Roman" panose="02020603050405020304" pitchFamily="18" charset="0"/>
                        </a:rPr>
                        <a:t>February 2025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07000"/>
                        </a:lnSpc>
                        <a:spcBef>
                          <a:spcPts val="125"/>
                        </a:spcBef>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a:t>
                      </a:r>
                      <a:r>
                        <a:rPr lang="en-US" sz="1100" b="1" kern="100" spc="-35">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date</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310">
                        <a:lnSpc>
                          <a:spcPct val="107000"/>
                        </a:lnSpc>
                        <a:spcBef>
                          <a:spcPts val="125"/>
                        </a:spcBef>
                      </a:pPr>
                      <a:r>
                        <a:rPr lang="en-US" sz="1100" kern="100" spc="-10" dirty="0">
                          <a:effectLst/>
                          <a:latin typeface="Calibri" panose="020F0502020204030204" pitchFamily="34" charset="0"/>
                          <a:ea typeface="Calibri" panose="020F0502020204030204" pitchFamily="34" charset="0"/>
                          <a:cs typeface="Times New Roman" panose="02020603050405020304" pitchFamily="18" charset="0"/>
                        </a:rPr>
                        <a:t> February 2028</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09262"/>
                  </a:ext>
                </a:extLst>
              </a:tr>
              <a:tr h="215900">
                <a:tc rowSpan="2">
                  <a:txBody>
                    <a:bodyPr/>
                    <a:lstStyle/>
                    <a:p>
                      <a:pPr marL="67945">
                        <a:lnSpc>
                          <a:spcPct val="107000"/>
                        </a:lnSpc>
                        <a:spcBef>
                          <a:spcPts val="270"/>
                        </a:spcBef>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Risk</a:t>
                      </a:r>
                      <a:r>
                        <a:rPr lang="en-US" sz="1100" b="1" kern="100" spc="-1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rating</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p>
                      <a:pPr marL="67945">
                        <a:lnSpc>
                          <a:spcPct val="107000"/>
                        </a:lnSpc>
                        <a:spcBef>
                          <a:spcPts val="110"/>
                        </a:spcBef>
                      </a:pPr>
                      <a:r>
                        <a:rPr lang="en-US" sz="1100" b="1" u="sng" kern="10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Risk</a:t>
                      </a:r>
                      <a:r>
                        <a:rPr lang="en-US" sz="1100" b="1" u="sng" kern="100" spc="-3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US" sz="1100" b="1" u="sng" kern="10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Assessment</a:t>
                      </a:r>
                      <a:r>
                        <a:rPr lang="en-US" sz="1100" b="1" u="sng" kern="100" spc="-15">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en-US" sz="1100" b="1" u="sng" kern="100" spc="-1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Matrix</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945">
                        <a:lnSpc>
                          <a:spcPct val="107000"/>
                        </a:lnSpc>
                        <a:spcBef>
                          <a:spcPts val="125"/>
                        </a:spcBef>
                      </a:pPr>
                      <a:r>
                        <a:rPr lang="en-US" sz="11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Consequence</a:t>
                      </a:r>
                      <a:r>
                        <a:rPr lang="en-US" sz="1100" b="1" kern="100" spc="-4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00" spc="-1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Rating</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945">
                        <a:lnSpc>
                          <a:spcPct val="107000"/>
                        </a:lnSpc>
                        <a:spcBef>
                          <a:spcPts val="125"/>
                        </a:spcBef>
                      </a:pPr>
                      <a:r>
                        <a:rPr lang="en-US" sz="1100" b="1" kern="100" spc="-1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Likelihood</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310">
                        <a:lnSpc>
                          <a:spcPct val="107000"/>
                        </a:lnSpc>
                        <a:spcBef>
                          <a:spcPts val="125"/>
                        </a:spcBef>
                      </a:pPr>
                      <a:r>
                        <a:rPr lang="en-US" sz="11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Risk</a:t>
                      </a:r>
                      <a:r>
                        <a:rPr lang="en-US" sz="1100" b="1" kern="100" spc="-1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Rating</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7539073"/>
                  </a:ext>
                </a:extLst>
              </a:tr>
              <a:tr h="215900">
                <a:tc vMerge="1">
                  <a:txBody>
                    <a:bodyPr/>
                    <a:lstStyle/>
                    <a:p>
                      <a:endParaRPr lang="en-AU"/>
                    </a:p>
                  </a:txBody>
                  <a:tcPr/>
                </a:tc>
                <a:tc>
                  <a:txBody>
                    <a:bodyPr/>
                    <a:lstStyle/>
                    <a:p>
                      <a:pPr marL="67945">
                        <a:lnSpc>
                          <a:spcPct val="107000"/>
                        </a:lnSpc>
                        <a:spcBef>
                          <a:spcPts val="125"/>
                        </a:spcBef>
                      </a:pPr>
                      <a:r>
                        <a:rPr lang="en-US" sz="1100" kern="100" spc="-10" dirty="0">
                          <a:effectLst/>
                          <a:latin typeface="Calibri" panose="020F0502020204030204" pitchFamily="34" charset="0"/>
                          <a:ea typeface="Calibri" panose="020F0502020204030204" pitchFamily="34" charset="0"/>
                          <a:cs typeface="Times New Roman" panose="02020603050405020304" pitchFamily="18" charset="0"/>
                        </a:rPr>
                        <a:t>Minor</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07000"/>
                        </a:lnSpc>
                        <a:spcBef>
                          <a:spcPts val="125"/>
                        </a:spcBef>
                      </a:pPr>
                      <a:r>
                        <a:rPr lang="en-US" sz="1100" kern="100" spc="-10">
                          <a:effectLst/>
                          <a:latin typeface="Calibri" panose="020F0502020204030204" pitchFamily="34" charset="0"/>
                          <a:ea typeface="Calibri" panose="020F0502020204030204" pitchFamily="34" charset="0"/>
                          <a:cs typeface="Times New Roman" panose="02020603050405020304" pitchFamily="18" charset="0"/>
                        </a:rPr>
                        <a:t>Unlikely </a:t>
                      </a:r>
                      <a:endParaRPr lang="en-A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ct val="107000"/>
                        </a:lnSpc>
                        <a:spcBef>
                          <a:spcPts val="125"/>
                        </a:spcBef>
                      </a:pPr>
                      <a:r>
                        <a:rPr lang="en-US" sz="1100" kern="100" spc="-25" dirty="0">
                          <a:effectLst/>
                          <a:latin typeface="Calibri" panose="020F0502020204030204" pitchFamily="34" charset="0"/>
                          <a:ea typeface="Calibri" panose="020F0502020204030204" pitchFamily="34" charset="0"/>
                          <a:cs typeface="Times New Roman" panose="02020603050405020304" pitchFamily="18" charset="0"/>
                        </a:rPr>
                        <a:t>Low</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3973"/>
                  </a:ext>
                </a:extLst>
              </a:tr>
            </a:tbl>
          </a:graphicData>
        </a:graphic>
      </p:graphicFrame>
    </p:spTree>
    <p:extLst>
      <p:ext uri="{BB962C8B-B14F-4D97-AF65-F5344CB8AC3E}">
        <p14:creationId xmlns:p14="http://schemas.microsoft.com/office/powerpoint/2010/main" val="108527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A0CC0996-73C3-4784-81B0-E9C4062C14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3296500"/>
            <a:ext cx="12192000" cy="374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DF394E9-DB58-4BA5-8363-7CF87974C79F}"/>
              </a:ext>
            </a:extLst>
          </p:cNvPr>
          <p:cNvSpPr txBox="1">
            <a:spLocks/>
          </p:cNvSpPr>
          <p:nvPr/>
        </p:nvSpPr>
        <p:spPr>
          <a:xfrm>
            <a:off x="540602" y="910961"/>
            <a:ext cx="11110804" cy="7246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defRPr/>
            </a:pPr>
            <a:r>
              <a:rPr lang="en-AU" sz="4000" dirty="0">
                <a:solidFill>
                  <a:prstClr val="black"/>
                </a:solidFill>
                <a:latin typeface="Calibri Light" panose="020F0302020204030204"/>
              </a:rPr>
              <a:t>Acknowledgement</a:t>
            </a:r>
          </a:p>
        </p:txBody>
      </p:sp>
      <p:sp>
        <p:nvSpPr>
          <p:cNvPr id="4" name="Title 1">
            <a:extLst>
              <a:ext uri="{FF2B5EF4-FFF2-40B4-BE49-F238E27FC236}">
                <a16:creationId xmlns:a16="http://schemas.microsoft.com/office/drawing/2014/main" id="{FD8DCDC7-B8BA-40E0-8EB8-C06E41AA9625}"/>
              </a:ext>
            </a:extLst>
          </p:cNvPr>
          <p:cNvSpPr txBox="1">
            <a:spLocks/>
          </p:cNvSpPr>
          <p:nvPr/>
        </p:nvSpPr>
        <p:spPr>
          <a:xfrm>
            <a:off x="540599" y="1635655"/>
            <a:ext cx="10868760" cy="39287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lnSpc>
                <a:spcPct val="100000"/>
              </a:lnSpc>
              <a:defRPr/>
            </a:pPr>
            <a:r>
              <a:rPr lang="en-AU" sz="2200" dirty="0">
                <a:solidFill>
                  <a:prstClr val="black"/>
                </a:solidFill>
                <a:latin typeface="Calibri Light" panose="020F0302020204030204"/>
              </a:rPr>
              <a:t>In the spirit of reconciliation, we acknowledge the Traditional Owners of the land on which we meet today and their connections to their land, seas and waters. We pay our respect to their Elders past, present and emerging and extend that respect to all Aboriginal and Torres Strait Islander peoples here today</a:t>
            </a:r>
          </a:p>
        </p:txBody>
      </p:sp>
      <p:pic>
        <p:nvPicPr>
          <p:cNvPr id="5" name="Picture 3">
            <a:extLst>
              <a:ext uri="{FF2B5EF4-FFF2-40B4-BE49-F238E27FC236}">
                <a16:creationId xmlns:a16="http://schemas.microsoft.com/office/drawing/2014/main" id="{89B07B25-ACC4-4B43-913F-2DD5CAB9EA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12192000" cy="54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82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49866" y="627842"/>
            <a:ext cx="3750671" cy="707886"/>
          </a:xfrm>
          <a:prstGeom prst="rect">
            <a:avLst/>
          </a:prstGeom>
        </p:spPr>
        <p:txBody>
          <a:bodyPr wrap="square">
            <a:spAutoFit/>
          </a:bodyPr>
          <a:lstStyle/>
          <a:p>
            <a:pPr defTabSz="914377">
              <a:defRPr/>
            </a:pPr>
            <a:r>
              <a:rPr lang="en-US" sz="4000" dirty="0">
                <a:solidFill>
                  <a:prstClr val="black"/>
                </a:solidFill>
                <a:cs typeface="Calibri Light" panose="020F0302020204030204" pitchFamily="34" charset="0"/>
              </a:rPr>
              <a:t>Housekeeping</a:t>
            </a:r>
            <a:endParaRPr lang="en-AU" sz="4000" dirty="0">
              <a:solidFill>
                <a:prstClr val="black"/>
              </a:solidFill>
            </a:endParaRPr>
          </a:p>
        </p:txBody>
      </p:sp>
      <p:grpSp>
        <p:nvGrpSpPr>
          <p:cNvPr id="12" name="Group 11"/>
          <p:cNvGrpSpPr/>
          <p:nvPr/>
        </p:nvGrpSpPr>
        <p:grpSpPr>
          <a:xfrm>
            <a:off x="4856236" y="1616546"/>
            <a:ext cx="696097" cy="4613613"/>
            <a:chOff x="4905595" y="2053396"/>
            <a:chExt cx="696097" cy="4613613"/>
          </a:xfrm>
        </p:grpSpPr>
        <p:grpSp>
          <p:nvGrpSpPr>
            <p:cNvPr id="13" name="Group 12"/>
            <p:cNvGrpSpPr/>
            <p:nvPr/>
          </p:nvGrpSpPr>
          <p:grpSpPr>
            <a:xfrm>
              <a:off x="4905595" y="2053396"/>
              <a:ext cx="696097" cy="3624910"/>
              <a:chOff x="702677" y="1987013"/>
              <a:chExt cx="696097" cy="362491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677" y="1987013"/>
                <a:ext cx="582201" cy="582201"/>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77" y="2986447"/>
                <a:ext cx="647170" cy="647170"/>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677" y="3926548"/>
                <a:ext cx="647170" cy="647170"/>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0206" y="5013355"/>
                <a:ext cx="598568" cy="598568"/>
              </a:xfrm>
              <a:prstGeom prst="rect">
                <a:avLst/>
              </a:prstGeom>
            </p:spPr>
          </p:pic>
        </p:gr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05595" y="6019839"/>
              <a:ext cx="647170" cy="647170"/>
            </a:xfrm>
            <a:prstGeom prst="rect">
              <a:avLst/>
            </a:prstGeom>
            <a:ln>
              <a:noFill/>
            </a:ln>
          </p:spPr>
        </p:pic>
      </p:grpSp>
      <p:sp>
        <p:nvSpPr>
          <p:cNvPr id="19" name="TextBox 18"/>
          <p:cNvSpPr txBox="1"/>
          <p:nvPr/>
        </p:nvSpPr>
        <p:spPr>
          <a:xfrm>
            <a:off x="5763432" y="1619161"/>
            <a:ext cx="4161689" cy="4785926"/>
          </a:xfrm>
          <a:prstGeom prst="rect">
            <a:avLst/>
          </a:prstGeom>
          <a:noFill/>
        </p:spPr>
        <p:txBody>
          <a:bodyPr wrap="square" rtlCol="0">
            <a:spAutoFit/>
          </a:bodyPr>
          <a:lstStyle/>
          <a:p>
            <a:pPr defTabSz="914377">
              <a:spcBef>
                <a:spcPts val="600"/>
              </a:spcBef>
              <a:spcAft>
                <a:spcPts val="600"/>
              </a:spcAft>
              <a:defRPr/>
            </a:pPr>
            <a:r>
              <a:rPr lang="en-AU" sz="2200" dirty="0">
                <a:solidFill>
                  <a:prstClr val="black"/>
                </a:solidFill>
                <a:latin typeface="Calibri Light" panose="020F0302020204030204" pitchFamily="34" charset="0"/>
                <a:cs typeface="Calibri Light" panose="020F0302020204030204" pitchFamily="34" charset="0"/>
              </a:rPr>
              <a:t>Emergency protocol/exits</a:t>
            </a:r>
          </a:p>
          <a:p>
            <a:pPr defTabSz="914377">
              <a:spcBef>
                <a:spcPts val="600"/>
              </a:spcBef>
              <a:spcAft>
                <a:spcPts val="600"/>
              </a:spcAft>
              <a:defRPr/>
            </a:pPr>
            <a:endParaRPr lang="en-AU" sz="2200" dirty="0">
              <a:solidFill>
                <a:prstClr val="black"/>
              </a:solidFill>
              <a:latin typeface="Calibri Light" panose="020F0302020204030204" pitchFamily="34" charset="0"/>
              <a:cs typeface="Calibri Light" panose="020F0302020204030204" pitchFamily="34" charset="0"/>
            </a:endParaRPr>
          </a:p>
          <a:p>
            <a:pPr defTabSz="914377">
              <a:spcBef>
                <a:spcPts val="600"/>
              </a:spcBef>
              <a:spcAft>
                <a:spcPts val="600"/>
              </a:spcAft>
              <a:defRPr/>
            </a:pPr>
            <a:r>
              <a:rPr lang="en-AU" sz="2200" dirty="0">
                <a:solidFill>
                  <a:prstClr val="black"/>
                </a:solidFill>
                <a:latin typeface="Calibri Light" panose="020F0302020204030204" pitchFamily="34" charset="0"/>
                <a:cs typeface="Calibri Light" panose="020F0302020204030204" pitchFamily="34" charset="0"/>
              </a:rPr>
              <a:t>Toilets</a:t>
            </a:r>
          </a:p>
          <a:p>
            <a:pPr defTabSz="914377">
              <a:spcBef>
                <a:spcPts val="600"/>
              </a:spcBef>
              <a:spcAft>
                <a:spcPts val="600"/>
              </a:spcAft>
              <a:defRPr/>
            </a:pPr>
            <a:endParaRPr lang="en-AU" sz="2200" dirty="0">
              <a:solidFill>
                <a:prstClr val="black"/>
              </a:solidFill>
              <a:latin typeface="Calibri Light" panose="020F0302020204030204" pitchFamily="34" charset="0"/>
              <a:cs typeface="Calibri Light" panose="020F0302020204030204" pitchFamily="34" charset="0"/>
            </a:endParaRPr>
          </a:p>
          <a:p>
            <a:pPr defTabSz="914377">
              <a:spcBef>
                <a:spcPts val="600"/>
              </a:spcBef>
              <a:spcAft>
                <a:spcPts val="600"/>
              </a:spcAft>
              <a:defRPr/>
            </a:pPr>
            <a:r>
              <a:rPr lang="en-AU" sz="2200" dirty="0">
                <a:solidFill>
                  <a:prstClr val="black"/>
                </a:solidFill>
                <a:latin typeface="Calibri Light" panose="020F0302020204030204" pitchFamily="34" charset="0"/>
                <a:cs typeface="Calibri Light" panose="020F0302020204030204" pitchFamily="34" charset="0"/>
              </a:rPr>
              <a:t>Breaks</a:t>
            </a:r>
          </a:p>
          <a:p>
            <a:pPr defTabSz="914377">
              <a:spcBef>
                <a:spcPts val="600"/>
              </a:spcBef>
              <a:spcAft>
                <a:spcPts val="600"/>
              </a:spcAft>
              <a:defRPr/>
            </a:pPr>
            <a:endParaRPr lang="en-AU" sz="2200" dirty="0">
              <a:solidFill>
                <a:prstClr val="black"/>
              </a:solidFill>
              <a:latin typeface="Calibri Light" panose="020F0302020204030204" pitchFamily="34" charset="0"/>
              <a:cs typeface="Calibri Light" panose="020F0302020204030204" pitchFamily="34" charset="0"/>
            </a:endParaRPr>
          </a:p>
          <a:p>
            <a:pPr defTabSz="914377">
              <a:spcBef>
                <a:spcPts val="600"/>
              </a:spcBef>
              <a:spcAft>
                <a:spcPts val="600"/>
              </a:spcAft>
              <a:defRPr/>
            </a:pPr>
            <a:r>
              <a:rPr lang="en-AU" sz="2200" dirty="0">
                <a:solidFill>
                  <a:prstClr val="black"/>
                </a:solidFill>
                <a:latin typeface="Calibri Light" panose="020F0302020204030204" pitchFamily="34" charset="0"/>
                <a:cs typeface="Calibri Light" panose="020F0302020204030204" pitchFamily="34" charset="0"/>
              </a:rPr>
              <a:t>Mobile phone use</a:t>
            </a:r>
          </a:p>
          <a:p>
            <a:pPr defTabSz="914377">
              <a:spcBef>
                <a:spcPts val="600"/>
              </a:spcBef>
              <a:spcAft>
                <a:spcPts val="600"/>
              </a:spcAft>
              <a:defRPr/>
            </a:pPr>
            <a:endParaRPr lang="en-AU" sz="2200" dirty="0">
              <a:solidFill>
                <a:prstClr val="black"/>
              </a:solidFill>
              <a:latin typeface="Calibri Light" panose="020F0302020204030204" pitchFamily="34" charset="0"/>
              <a:cs typeface="Calibri Light" panose="020F0302020204030204" pitchFamily="34" charset="0"/>
            </a:endParaRPr>
          </a:p>
          <a:p>
            <a:pPr defTabSz="914377">
              <a:spcBef>
                <a:spcPts val="600"/>
              </a:spcBef>
              <a:spcAft>
                <a:spcPts val="600"/>
              </a:spcAft>
              <a:defRPr/>
            </a:pPr>
            <a:r>
              <a:rPr lang="en-AU" sz="2200" dirty="0">
                <a:solidFill>
                  <a:prstClr val="black"/>
                </a:solidFill>
                <a:latin typeface="Calibri Light" panose="020F0302020204030204" pitchFamily="34" charset="0"/>
                <a:cs typeface="Calibri Light" panose="020F0302020204030204" pitchFamily="34" charset="0"/>
              </a:rPr>
              <a:t>Group norms</a:t>
            </a:r>
          </a:p>
          <a:p>
            <a:pPr defTabSz="914377">
              <a:defRPr/>
            </a:pPr>
            <a:endParaRPr lang="en-AU" sz="2200" dirty="0">
              <a:solidFill>
                <a:prstClr val="black"/>
              </a:solidFill>
              <a:latin typeface="Calibri Light" panose="020F0302020204030204"/>
            </a:endParaRPr>
          </a:p>
        </p:txBody>
      </p:sp>
      <p:pic>
        <p:nvPicPr>
          <p:cNvPr id="7" name="Picture 6" descr="A walkway with trees and plants&#10;&#10;Description automatically generated">
            <a:extLst>
              <a:ext uri="{FF2B5EF4-FFF2-40B4-BE49-F238E27FC236}">
                <a16:creationId xmlns:a16="http://schemas.microsoft.com/office/drawing/2014/main" id="{CEE26E79-80DC-F59D-648C-FAB70C281F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5214" t="985" r="11222" b="-985"/>
          <a:stretch/>
        </p:blipFill>
        <p:spPr bwMode="auto">
          <a:xfrm>
            <a:off x="120558" y="641911"/>
            <a:ext cx="3885292" cy="5945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84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7817" r="27817" b="1318"/>
          <a:stretch/>
        </p:blipFill>
        <p:spPr>
          <a:xfrm>
            <a:off x="108666" y="643853"/>
            <a:ext cx="3996953" cy="5926752"/>
          </a:xfrm>
          <a:prstGeom prst="rect">
            <a:avLst/>
          </a:prstGeom>
        </p:spPr>
      </p:pic>
      <p:sp>
        <p:nvSpPr>
          <p:cNvPr id="3" name="Rectangle 2"/>
          <p:cNvSpPr/>
          <p:nvPr/>
        </p:nvSpPr>
        <p:spPr>
          <a:xfrm>
            <a:off x="4626001" y="1042578"/>
            <a:ext cx="6736267" cy="707886"/>
          </a:xfrm>
          <a:prstGeom prst="rect">
            <a:avLst/>
          </a:prstGeom>
        </p:spPr>
        <p:txBody>
          <a:bodyPr wrap="square">
            <a:spAutoFit/>
          </a:bodyPr>
          <a:lstStyle/>
          <a:p>
            <a:pPr defTabSz="914377">
              <a:defRPr/>
            </a:pPr>
            <a:r>
              <a:rPr lang="en-US" sz="4000" dirty="0">
                <a:solidFill>
                  <a:prstClr val="black"/>
                </a:solidFill>
                <a:cs typeface="Calibri Light" panose="020F0302020204030204" pitchFamily="34" charset="0"/>
              </a:rPr>
              <a:t>Purpose and learning outcomes</a:t>
            </a:r>
            <a:endParaRPr lang="en-AU" sz="4000" dirty="0">
              <a:solidFill>
                <a:prstClr val="black"/>
              </a:solidFill>
            </a:endParaRPr>
          </a:p>
        </p:txBody>
      </p:sp>
      <p:sp>
        <p:nvSpPr>
          <p:cNvPr id="2" name="TextBox 1"/>
          <p:cNvSpPr txBox="1"/>
          <p:nvPr/>
        </p:nvSpPr>
        <p:spPr>
          <a:xfrm>
            <a:off x="4626004" y="1894041"/>
            <a:ext cx="7272217" cy="3816429"/>
          </a:xfrm>
          <a:prstGeom prst="rect">
            <a:avLst/>
          </a:prstGeom>
          <a:noFill/>
        </p:spPr>
        <p:txBody>
          <a:bodyPr wrap="square" rtlCol="0">
            <a:spAutoFit/>
          </a:bodyPr>
          <a:lstStyle/>
          <a:p>
            <a:pPr>
              <a:spcAft>
                <a:spcPts val="1200"/>
              </a:spcAft>
            </a:pPr>
            <a:r>
              <a:rPr lang="en-AU" dirty="0">
                <a:latin typeface="Calibri Light" panose="020F0302020204030204" pitchFamily="34" charset="0"/>
                <a:cs typeface="Calibri Light" panose="020F0302020204030204" pitchFamily="34" charset="0"/>
              </a:rPr>
              <a:t>By the end of today’s session, we would like for you to:</a:t>
            </a:r>
          </a:p>
          <a:p>
            <a:pPr marL="719982">
              <a:spcAft>
                <a:spcPts val="1000"/>
              </a:spcAft>
            </a:pPr>
            <a:r>
              <a:rPr lang="en-AU" dirty="0">
                <a:latin typeface="Calibri Light" panose="020F0302020204030204" pitchFamily="34" charset="0"/>
                <a:cs typeface="Calibri Light" panose="020F0302020204030204" pitchFamily="34" charset="0"/>
              </a:rPr>
              <a:t>Feel empowered to advocate on behalf of your needs as a kinship carer and on behalf of your children and young people </a:t>
            </a:r>
          </a:p>
          <a:p>
            <a:pPr marL="719982">
              <a:spcAft>
                <a:spcPts val="1000"/>
              </a:spcAft>
            </a:pPr>
            <a:r>
              <a:rPr lang="en-AU" dirty="0">
                <a:latin typeface="Calibri Light" panose="020F0302020204030204" pitchFamily="34" charset="0"/>
                <a:cs typeface="Calibri Light" panose="020F0302020204030204" pitchFamily="34" charset="0"/>
              </a:rPr>
              <a:t>Understand your rights as a kinship carer and your role in decision making</a:t>
            </a:r>
          </a:p>
          <a:p>
            <a:pPr marL="719982">
              <a:spcAft>
                <a:spcPts val="1000"/>
              </a:spcAft>
            </a:pPr>
            <a:r>
              <a:rPr lang="en-AU" dirty="0">
                <a:latin typeface="Calibri Light" panose="020F0302020204030204" pitchFamily="34" charset="0"/>
                <a:cs typeface="Calibri Light" panose="020F0302020204030204" pitchFamily="34" charset="0"/>
              </a:rPr>
              <a:t>Have the information you need to raise concerns through appropriate pathways to have your voice heard</a:t>
            </a:r>
          </a:p>
          <a:p>
            <a:pPr marL="719982">
              <a:spcAft>
                <a:spcPts val="600"/>
              </a:spcAft>
            </a:pPr>
            <a:r>
              <a:rPr lang="en-AU" dirty="0">
                <a:latin typeface="Calibri Light" panose="020F0302020204030204" pitchFamily="34" charset="0"/>
                <a:cs typeface="Calibri Light" panose="020F0302020204030204" pitchFamily="34" charset="0"/>
              </a:rPr>
              <a:t>Know the peak bodies and organisations dedicated to provide advocacy support and those that represent the voices of children and young people in out of home care and their carers</a:t>
            </a:r>
            <a:endParaRPr lang="en-AU" sz="2200" dirty="0">
              <a:latin typeface="Calibri Light" panose="020F0302020204030204" pitchFamily="34" charset="0"/>
              <a:cs typeface="Calibri Light" panose="020F0302020204030204" pitchFamily="34" charset="0"/>
            </a:endParaRPr>
          </a:p>
          <a:p>
            <a:pPr>
              <a:spcAft>
                <a:spcPts val="600"/>
              </a:spcAft>
            </a:pPr>
            <a:r>
              <a:rPr lang="en-AU" sz="2200" dirty="0">
                <a:latin typeface="Calibri Light" panose="020F0302020204030204" pitchFamily="34" charset="0"/>
                <a:cs typeface="Calibri Light" panose="020F0302020204030204" pitchFamily="34" charset="0"/>
              </a:rPr>
              <a:t>              </a:t>
            </a:r>
          </a:p>
        </p:txBody>
      </p:sp>
      <p:pic>
        <p:nvPicPr>
          <p:cNvPr id="5" name="Graphic 4" descr="Checkbox Checked with solid fill">
            <a:extLst>
              <a:ext uri="{FF2B5EF4-FFF2-40B4-BE49-F238E27FC236}">
                <a16:creationId xmlns:a16="http://schemas.microsoft.com/office/drawing/2014/main" id="{9AB411CF-ABC7-3103-5766-861795629B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5375" y="2257508"/>
            <a:ext cx="793805" cy="793805"/>
          </a:xfrm>
          <a:prstGeom prst="rect">
            <a:avLst/>
          </a:prstGeom>
        </p:spPr>
      </p:pic>
      <p:pic>
        <p:nvPicPr>
          <p:cNvPr id="6" name="Graphic 5" descr="Checkbox Checked with solid fill">
            <a:extLst>
              <a:ext uri="{FF2B5EF4-FFF2-40B4-BE49-F238E27FC236}">
                <a16:creationId xmlns:a16="http://schemas.microsoft.com/office/drawing/2014/main" id="{10CD4D91-6888-27CD-8CDD-760F01C339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5374" y="2918792"/>
            <a:ext cx="793805" cy="793805"/>
          </a:xfrm>
          <a:prstGeom prst="rect">
            <a:avLst/>
          </a:prstGeom>
        </p:spPr>
      </p:pic>
      <p:pic>
        <p:nvPicPr>
          <p:cNvPr id="9" name="Graphic 8" descr="Checkbox Checked with solid fill">
            <a:extLst>
              <a:ext uri="{FF2B5EF4-FFF2-40B4-BE49-F238E27FC236}">
                <a16:creationId xmlns:a16="http://schemas.microsoft.com/office/drawing/2014/main" id="{C85F1FA5-96BE-CBF5-CC60-2175B68B23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5372" y="3618692"/>
            <a:ext cx="793805" cy="793805"/>
          </a:xfrm>
          <a:prstGeom prst="rect">
            <a:avLst/>
          </a:prstGeom>
        </p:spPr>
      </p:pic>
      <p:pic>
        <p:nvPicPr>
          <p:cNvPr id="13" name="Graphic 12" descr="Checkbox Checked with solid fill">
            <a:extLst>
              <a:ext uri="{FF2B5EF4-FFF2-40B4-BE49-F238E27FC236}">
                <a16:creationId xmlns:a16="http://schemas.microsoft.com/office/drawing/2014/main" id="{F60B6F77-DDD6-4447-D43E-97B7289334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2166" y="4291699"/>
            <a:ext cx="793805" cy="793805"/>
          </a:xfrm>
          <a:prstGeom prst="rect">
            <a:avLst/>
          </a:prstGeom>
        </p:spPr>
      </p:pic>
      <p:sp>
        <p:nvSpPr>
          <p:cNvPr id="4" name="Rectangle 3">
            <a:extLst>
              <a:ext uri="{FF2B5EF4-FFF2-40B4-BE49-F238E27FC236}">
                <a16:creationId xmlns:a16="http://schemas.microsoft.com/office/drawing/2014/main" id="{8A3B3F47-E6C1-EC65-B9BB-62309BE601C8}"/>
              </a:ext>
            </a:extLst>
          </p:cNvPr>
          <p:cNvSpPr/>
          <p:nvPr/>
        </p:nvSpPr>
        <p:spPr>
          <a:xfrm>
            <a:off x="9564709" y="5808372"/>
            <a:ext cx="2627291" cy="734096"/>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770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DE2E30-E133-5A93-04D1-5F12C738925D}"/>
              </a:ext>
            </a:extLst>
          </p:cNvPr>
          <p:cNvSpPr/>
          <p:nvPr/>
        </p:nvSpPr>
        <p:spPr>
          <a:xfrm>
            <a:off x="352301" y="880802"/>
            <a:ext cx="4796479" cy="707886"/>
          </a:xfrm>
          <a:prstGeom prst="rect">
            <a:avLst/>
          </a:prstGeom>
        </p:spPr>
        <p:txBody>
          <a:bodyPr wrap="square">
            <a:spAutoFit/>
          </a:bodyPr>
          <a:lstStyle/>
          <a:p>
            <a:r>
              <a:rPr lang="en-US" sz="4000" dirty="0">
                <a:cs typeface="Calibri Light" panose="020F0302020204030204" pitchFamily="34" charset="0"/>
              </a:rPr>
              <a:t>Care team meetings </a:t>
            </a:r>
            <a:endParaRPr lang="en-AU" sz="4000" dirty="0"/>
          </a:p>
        </p:txBody>
      </p:sp>
      <p:sp>
        <p:nvSpPr>
          <p:cNvPr id="3" name="TextBox 2">
            <a:extLst>
              <a:ext uri="{FF2B5EF4-FFF2-40B4-BE49-F238E27FC236}">
                <a16:creationId xmlns:a16="http://schemas.microsoft.com/office/drawing/2014/main" id="{29E2681E-B27A-B957-85A7-AEE9CD0520F1}"/>
              </a:ext>
            </a:extLst>
          </p:cNvPr>
          <p:cNvSpPr txBox="1"/>
          <p:nvPr/>
        </p:nvSpPr>
        <p:spPr>
          <a:xfrm>
            <a:off x="352297" y="1588692"/>
            <a:ext cx="6690931" cy="4465325"/>
          </a:xfrm>
          <a:prstGeom prst="rect">
            <a:avLst/>
          </a:prstGeom>
          <a:noFill/>
        </p:spPr>
        <p:txBody>
          <a:bodyPr wrap="square" rtlCol="0">
            <a:spAutoFit/>
          </a:bodyPr>
          <a:lstStyle/>
          <a:p>
            <a:pPr>
              <a:spcAft>
                <a:spcPts val="500"/>
              </a:spcAft>
            </a:pPr>
            <a:r>
              <a:rPr lang="en-AU" sz="2000" dirty="0">
                <a:latin typeface="Calibri Light" panose="020F0302020204030204" pitchFamily="34" charset="0"/>
                <a:cs typeface="Calibri Light" panose="020F0302020204030204" pitchFamily="34" charset="0"/>
              </a:rPr>
              <a:t>Care team meeting discussion topics include, but are not limited to: </a:t>
            </a:r>
          </a:p>
          <a:p>
            <a:pPr marL="285744" indent="-285744">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Reviewing the progress of your child or young person’s development whilst in your care</a:t>
            </a:r>
          </a:p>
          <a:p>
            <a:pPr marL="285744" indent="-285744">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Sharing information about your child or young person’s needs and wishes as they grow</a:t>
            </a:r>
          </a:p>
          <a:p>
            <a:pPr marL="285744" indent="-285744">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Collecting information to inform your child or young person’s case plan</a:t>
            </a:r>
          </a:p>
          <a:p>
            <a:pPr marL="285744" indent="-285744">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Planning for future needs to assist and support your child or young person, particularly if their needs have recently changed</a:t>
            </a:r>
          </a:p>
          <a:p>
            <a:pPr marL="285744" indent="-285744">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Discussing conflicts within the care team environment or differences of opinion </a:t>
            </a:r>
          </a:p>
          <a:p>
            <a:pPr marL="285744" indent="-285744">
              <a:buFont typeface="Arial" panose="020B0604020202020204" pitchFamily="34" charset="0"/>
              <a:buChar char="•"/>
            </a:pPr>
            <a:r>
              <a:rPr lang="en-AU" sz="2000" dirty="0">
                <a:latin typeface="Calibri Light" panose="020F0302020204030204" pitchFamily="34" charset="0"/>
                <a:cs typeface="Calibri Light" panose="020F0302020204030204" pitchFamily="34" charset="0"/>
              </a:rPr>
              <a:t>Sharing joys, challenges and successes </a:t>
            </a:r>
          </a:p>
        </p:txBody>
      </p:sp>
      <p:pic>
        <p:nvPicPr>
          <p:cNvPr id="5" name="Picture 4" descr="A group of women laughing&#10;&#10;Description automatically generated">
            <a:extLst>
              <a:ext uri="{FF2B5EF4-FFF2-40B4-BE49-F238E27FC236}">
                <a16:creationId xmlns:a16="http://schemas.microsoft.com/office/drawing/2014/main" id="{781A6519-5B13-C952-32CB-B49460D72E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78" r="24988"/>
          <a:stretch/>
        </p:blipFill>
        <p:spPr>
          <a:xfrm>
            <a:off x="7270426" y="655719"/>
            <a:ext cx="4796479" cy="5917941"/>
          </a:xfrm>
          <a:prstGeom prst="rect">
            <a:avLst/>
          </a:prstGeom>
        </p:spPr>
      </p:pic>
    </p:spTree>
    <p:extLst>
      <p:ext uri="{BB962C8B-B14F-4D97-AF65-F5344CB8AC3E}">
        <p14:creationId xmlns:p14="http://schemas.microsoft.com/office/powerpoint/2010/main" val="131670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B3764F02-8883-C4D0-8D3B-30168801017C}"/>
              </a:ext>
            </a:extLst>
          </p:cNvPr>
          <p:cNvPicPr>
            <a:picLocks noChangeAspect="1"/>
          </p:cNvPicPr>
          <p:nvPr/>
        </p:nvPicPr>
        <p:blipFill rotWithShape="1">
          <a:blip r:embed="rId3">
            <a:extLst>
              <a:ext uri="{28A0092B-C50C-407E-A947-70E740481C1C}">
                <a14:useLocalDpi xmlns:a14="http://schemas.microsoft.com/office/drawing/2010/main" val="0"/>
              </a:ext>
            </a:extLst>
          </a:blip>
          <a:srcRect l="6223" t="21378" r="7760" b="20592"/>
          <a:stretch/>
        </p:blipFill>
        <p:spPr>
          <a:xfrm>
            <a:off x="8085908" y="1443179"/>
            <a:ext cx="3735896" cy="3758400"/>
          </a:xfrm>
          <a:prstGeom prst="rect">
            <a:avLst/>
          </a:prstGeom>
        </p:spPr>
      </p:pic>
      <p:pic>
        <p:nvPicPr>
          <p:cNvPr id="5" name="Picture 4" descr="A close-up of a text&#10;&#10;Description automatically generated">
            <a:hlinkClick r:id="rId4"/>
            <a:extLst>
              <a:ext uri="{FF2B5EF4-FFF2-40B4-BE49-F238E27FC236}">
                <a16:creationId xmlns:a16="http://schemas.microsoft.com/office/drawing/2014/main" id="{DE04F80B-98D3-9468-F744-60550C935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48" y="1443182"/>
            <a:ext cx="7518397" cy="3759199"/>
          </a:xfrm>
          <a:prstGeom prst="rect">
            <a:avLst/>
          </a:prstGeom>
        </p:spPr>
      </p:pic>
    </p:spTree>
    <p:extLst>
      <p:ext uri="{BB962C8B-B14F-4D97-AF65-F5344CB8AC3E}">
        <p14:creationId xmlns:p14="http://schemas.microsoft.com/office/powerpoint/2010/main" val="50932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text and words&#10;&#10;Description automatically generated with medium confidence">
            <a:extLst>
              <a:ext uri="{FF2B5EF4-FFF2-40B4-BE49-F238E27FC236}">
                <a16:creationId xmlns:a16="http://schemas.microsoft.com/office/drawing/2014/main" id="{1B1B8B8D-0C10-C6D5-C793-9B0A2F029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218"/>
            <a:ext cx="12192000" cy="3395565"/>
          </a:xfrm>
          <a:prstGeom prst="rect">
            <a:avLst/>
          </a:prstGeom>
        </p:spPr>
      </p:pic>
    </p:spTree>
    <p:extLst>
      <p:ext uri="{BB962C8B-B14F-4D97-AF65-F5344CB8AC3E}">
        <p14:creationId xmlns:p14="http://schemas.microsoft.com/office/powerpoint/2010/main" val="152656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background&#10;&#10;Description automatically generated">
            <a:extLst>
              <a:ext uri="{FF2B5EF4-FFF2-40B4-BE49-F238E27FC236}">
                <a16:creationId xmlns:a16="http://schemas.microsoft.com/office/drawing/2014/main" id="{FE22C55A-68DF-5124-151E-5D9FD0CB1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2660556" cy="6858000"/>
          </a:xfrm>
          <a:prstGeom prst="rect">
            <a:avLst/>
          </a:prstGeom>
        </p:spPr>
      </p:pic>
      <p:pic>
        <p:nvPicPr>
          <p:cNvPr id="5" name="Picture 4" descr="A logo for a carer&#10;&#10;Description automatically generated">
            <a:hlinkClick r:id="rId4"/>
            <a:extLst>
              <a:ext uri="{FF2B5EF4-FFF2-40B4-BE49-F238E27FC236}">
                <a16:creationId xmlns:a16="http://schemas.microsoft.com/office/drawing/2014/main" id="{BC25ADCD-E66E-3591-EF10-69514DEDB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494" y="1745470"/>
            <a:ext cx="8321013" cy="3367060"/>
          </a:xfrm>
          <a:prstGeom prst="rect">
            <a:avLst/>
          </a:prstGeom>
        </p:spPr>
      </p:pic>
      <p:sp>
        <p:nvSpPr>
          <p:cNvPr id="8" name="TextBox 7">
            <a:extLst>
              <a:ext uri="{FF2B5EF4-FFF2-40B4-BE49-F238E27FC236}">
                <a16:creationId xmlns:a16="http://schemas.microsoft.com/office/drawing/2014/main" id="{7D9A339A-AFD7-2E23-6C5B-68B60144A8B9}"/>
              </a:ext>
            </a:extLst>
          </p:cNvPr>
          <p:cNvSpPr txBox="1"/>
          <p:nvPr/>
        </p:nvSpPr>
        <p:spPr>
          <a:xfrm>
            <a:off x="2660559" y="0"/>
            <a:ext cx="9531444" cy="646331"/>
          </a:xfrm>
          <a:prstGeom prst="rect">
            <a:avLst/>
          </a:prstGeom>
          <a:solidFill>
            <a:schemeClr val="bg1"/>
          </a:solidFill>
        </p:spPr>
        <p:txBody>
          <a:bodyPr wrap="square" rtlCol="0">
            <a:spAutoFit/>
          </a:bodyPr>
          <a:lstStyle/>
          <a:p>
            <a:endParaRPr lang="en-AU" dirty="0"/>
          </a:p>
          <a:p>
            <a:endParaRPr lang="en-AU" dirty="0"/>
          </a:p>
        </p:txBody>
      </p:sp>
      <p:sp>
        <p:nvSpPr>
          <p:cNvPr id="9" name="TextBox 8">
            <a:extLst>
              <a:ext uri="{FF2B5EF4-FFF2-40B4-BE49-F238E27FC236}">
                <a16:creationId xmlns:a16="http://schemas.microsoft.com/office/drawing/2014/main" id="{D1460BA1-43C7-CBB3-B6B4-856979883E5F}"/>
              </a:ext>
            </a:extLst>
          </p:cNvPr>
          <p:cNvSpPr txBox="1"/>
          <p:nvPr/>
        </p:nvSpPr>
        <p:spPr>
          <a:xfrm>
            <a:off x="2660559" y="5934670"/>
            <a:ext cx="9531444" cy="923330"/>
          </a:xfrm>
          <a:prstGeom prst="rect">
            <a:avLst/>
          </a:prstGeom>
          <a:solidFill>
            <a:schemeClr val="bg1"/>
          </a:solidFill>
        </p:spPr>
        <p:txBody>
          <a:bodyPr wrap="square" rtlCol="0">
            <a:spAutoFit/>
          </a:bodyPr>
          <a:lstStyle/>
          <a:p>
            <a:endParaRPr lang="en-AU" dirty="0"/>
          </a:p>
          <a:p>
            <a:endParaRPr lang="en-AU" dirty="0"/>
          </a:p>
          <a:p>
            <a:endParaRPr lang="en-AU" dirty="0"/>
          </a:p>
        </p:txBody>
      </p:sp>
    </p:spTree>
    <p:extLst>
      <p:ext uri="{BB962C8B-B14F-4D97-AF65-F5344CB8AC3E}">
        <p14:creationId xmlns:p14="http://schemas.microsoft.com/office/powerpoint/2010/main" val="390586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E7EC65-8D94-9B73-0A5F-74271B6116AD}"/>
              </a:ext>
            </a:extLst>
          </p:cNvPr>
          <p:cNvSpPr/>
          <p:nvPr/>
        </p:nvSpPr>
        <p:spPr>
          <a:xfrm>
            <a:off x="9564709" y="5808372"/>
            <a:ext cx="2627291" cy="734096"/>
          </a:xfrm>
          <a:prstGeom prst="rect">
            <a:avLst/>
          </a:prstGeom>
          <a:solidFill>
            <a:srgbClr val="FCFC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8" name="Graphic 2" descr="Badge outline">
            <a:extLst>
              <a:ext uri="{FF2B5EF4-FFF2-40B4-BE49-F238E27FC236}">
                <a16:creationId xmlns:a16="http://schemas.microsoft.com/office/drawing/2014/main" id="{3C61919A-9DF8-463C-145A-A7F9A001FE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4313" y="1444951"/>
            <a:ext cx="424180" cy="424180"/>
          </a:xfrm>
          <a:prstGeom prst="rect">
            <a:avLst/>
          </a:prstGeom>
        </p:spPr>
      </p:pic>
      <p:sp>
        <p:nvSpPr>
          <p:cNvPr id="9" name="TextBox 8">
            <a:extLst>
              <a:ext uri="{FF2B5EF4-FFF2-40B4-BE49-F238E27FC236}">
                <a16:creationId xmlns:a16="http://schemas.microsoft.com/office/drawing/2014/main" id="{5DA69FB6-B7E5-FDDA-1E2D-F0C8C78F67C3}"/>
              </a:ext>
            </a:extLst>
          </p:cNvPr>
          <p:cNvSpPr txBox="1"/>
          <p:nvPr/>
        </p:nvSpPr>
        <p:spPr>
          <a:xfrm>
            <a:off x="8046189" y="1430494"/>
            <a:ext cx="3434664" cy="369332"/>
          </a:xfrm>
          <a:prstGeom prst="rect">
            <a:avLst/>
          </a:prstGeom>
          <a:noFill/>
        </p:spPr>
        <p:txBody>
          <a:bodyPr wrap="square" rtlCol="0">
            <a:spAutoFit/>
          </a:bodyPr>
          <a:lstStyle/>
          <a:p>
            <a:r>
              <a:rPr lang="en-AU" dirty="0">
                <a:latin typeface="Calibri Light" panose="020F0302020204030204" pitchFamily="34" charset="0"/>
                <a:cs typeface="Calibri Light" panose="020F0302020204030204" pitchFamily="34" charset="0"/>
              </a:rPr>
              <a:t>Centralised complaint resolution</a:t>
            </a:r>
          </a:p>
        </p:txBody>
      </p:sp>
      <p:sp>
        <p:nvSpPr>
          <p:cNvPr id="10" name="TextBox 9">
            <a:extLst>
              <a:ext uri="{FF2B5EF4-FFF2-40B4-BE49-F238E27FC236}">
                <a16:creationId xmlns:a16="http://schemas.microsoft.com/office/drawing/2014/main" id="{7EFC0025-1FAB-313E-A734-62BE953523BB}"/>
              </a:ext>
            </a:extLst>
          </p:cNvPr>
          <p:cNvSpPr txBox="1"/>
          <p:nvPr/>
        </p:nvSpPr>
        <p:spPr>
          <a:xfrm>
            <a:off x="8088584" y="1883903"/>
            <a:ext cx="3154573" cy="954107"/>
          </a:xfrm>
          <a:prstGeom prst="rect">
            <a:avLst/>
          </a:prstGeom>
          <a:noFill/>
        </p:spPr>
        <p:txBody>
          <a:bodyPr wrap="square" rtlCol="0">
            <a:spAutoFit/>
          </a:bodyPr>
          <a:lstStyle/>
          <a:p>
            <a:r>
              <a:rPr lang="en-AU" sz="1400" dirty="0">
                <a:latin typeface="Calibri Light" panose="020F0302020204030204" pitchFamily="34" charset="0"/>
                <a:ea typeface="Calibri" panose="020F0502020204030204" pitchFamily="34" charset="0"/>
                <a:cs typeface="Calibri Light" panose="020F0302020204030204" pitchFamily="34" charset="0"/>
              </a:rPr>
              <a:t>If you are not satisfied with the resolution provided at the local level, discuss your concerns with the Central Complaints and Feedback Management Unit (CFMU). </a:t>
            </a:r>
            <a:endParaRPr lang="en-AU" sz="1400" dirty="0">
              <a:latin typeface="Calibri Light" panose="020F0302020204030204" pitchFamily="34" charset="0"/>
              <a:cs typeface="Calibri Light" panose="020F0302020204030204" pitchFamily="34" charset="0"/>
            </a:endParaRPr>
          </a:p>
        </p:txBody>
      </p:sp>
      <p:pic>
        <p:nvPicPr>
          <p:cNvPr id="11" name="Graphic 1" descr="Badge 3 outline">
            <a:extLst>
              <a:ext uri="{FF2B5EF4-FFF2-40B4-BE49-F238E27FC236}">
                <a16:creationId xmlns:a16="http://schemas.microsoft.com/office/drawing/2014/main" id="{A6FC7172-01B7-A5D8-8DAB-FA9BACBC1E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40060" y="3059672"/>
            <a:ext cx="438785" cy="438785"/>
          </a:xfrm>
          <a:prstGeom prst="rect">
            <a:avLst/>
          </a:prstGeom>
        </p:spPr>
      </p:pic>
      <p:sp>
        <p:nvSpPr>
          <p:cNvPr id="12" name="TextBox 11">
            <a:extLst>
              <a:ext uri="{FF2B5EF4-FFF2-40B4-BE49-F238E27FC236}">
                <a16:creationId xmlns:a16="http://schemas.microsoft.com/office/drawing/2014/main" id="{F244D594-97F2-4E1B-BC7D-72968E227A86}"/>
              </a:ext>
            </a:extLst>
          </p:cNvPr>
          <p:cNvSpPr txBox="1"/>
          <p:nvPr/>
        </p:nvSpPr>
        <p:spPr>
          <a:xfrm>
            <a:off x="8172551" y="3498456"/>
            <a:ext cx="3070605" cy="1169551"/>
          </a:xfrm>
          <a:prstGeom prst="rect">
            <a:avLst/>
          </a:prstGeom>
          <a:noFill/>
        </p:spPr>
        <p:txBody>
          <a:bodyPr wrap="square">
            <a:spAutoFit/>
          </a:bodyPr>
          <a:lstStyle/>
          <a:p>
            <a:r>
              <a:rPr lang="en-AU" sz="1400" dirty="0">
                <a:latin typeface="Calibri Light" panose="020F0302020204030204" pitchFamily="34" charset="0"/>
                <a:ea typeface="Calibri" panose="020F0502020204030204" pitchFamily="34" charset="0"/>
                <a:cs typeface="Calibri Light" panose="020F0302020204030204" pitchFamily="34" charset="0"/>
              </a:rPr>
              <a:t>If you are not satisfied with the outcome by the CFMU, you can escalate your complaint to the external statutory authority, the Ombudsman SA, for independent and impartial review. </a:t>
            </a:r>
            <a:endParaRPr lang="en-AU" sz="1400" dirty="0">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05CFC28D-A0B0-1BE2-354A-ABF8F2AAFE75}"/>
              </a:ext>
            </a:extLst>
          </p:cNvPr>
          <p:cNvSpPr txBox="1"/>
          <p:nvPr/>
        </p:nvSpPr>
        <p:spPr>
          <a:xfrm>
            <a:off x="8155852" y="3089107"/>
            <a:ext cx="3434664" cy="369332"/>
          </a:xfrm>
          <a:prstGeom prst="rect">
            <a:avLst/>
          </a:prstGeom>
          <a:noFill/>
        </p:spPr>
        <p:txBody>
          <a:bodyPr wrap="square" rtlCol="0">
            <a:spAutoFit/>
          </a:bodyPr>
          <a:lstStyle/>
          <a:p>
            <a:r>
              <a:rPr lang="en-AU" dirty="0">
                <a:latin typeface="Calibri Light" panose="020F0302020204030204" pitchFamily="34" charset="0"/>
                <a:cs typeface="Calibri Light" panose="020F0302020204030204" pitchFamily="34" charset="0"/>
              </a:rPr>
              <a:t>External complaint resolution</a:t>
            </a:r>
          </a:p>
        </p:txBody>
      </p:sp>
      <p:graphicFrame>
        <p:nvGraphicFramePr>
          <p:cNvPr id="16" name="Diagram 15">
            <a:extLst>
              <a:ext uri="{FF2B5EF4-FFF2-40B4-BE49-F238E27FC236}">
                <a16:creationId xmlns:a16="http://schemas.microsoft.com/office/drawing/2014/main" id="{09AB6DD3-0E5A-B8E0-5001-C0EBF7D8B2AD}"/>
              </a:ext>
            </a:extLst>
          </p:cNvPr>
          <p:cNvGraphicFramePr/>
          <p:nvPr>
            <p:extLst>
              <p:ext uri="{D42A27DB-BD31-4B8C-83A1-F6EECF244321}">
                <p14:modId xmlns:p14="http://schemas.microsoft.com/office/powerpoint/2010/main" val="3413112808"/>
              </p:ext>
            </p:extLst>
          </p:nvPr>
        </p:nvGraphicFramePr>
        <p:xfrm>
          <a:off x="-757565" y="3192790"/>
          <a:ext cx="6384287" cy="26155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Graphic 3" descr="Badge 1 outline">
            <a:extLst>
              <a:ext uri="{FF2B5EF4-FFF2-40B4-BE49-F238E27FC236}">
                <a16:creationId xmlns:a16="http://schemas.microsoft.com/office/drawing/2014/main" id="{308AEF87-BEC3-9563-01E8-E6593278BA7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1798" y="1711098"/>
            <a:ext cx="424180" cy="424180"/>
          </a:xfrm>
          <a:prstGeom prst="rect">
            <a:avLst/>
          </a:prstGeom>
        </p:spPr>
      </p:pic>
      <p:sp>
        <p:nvSpPr>
          <p:cNvPr id="18" name="TextBox 17">
            <a:extLst>
              <a:ext uri="{FF2B5EF4-FFF2-40B4-BE49-F238E27FC236}">
                <a16:creationId xmlns:a16="http://schemas.microsoft.com/office/drawing/2014/main" id="{1DA0D0B2-8B26-A389-E958-F122CF8C124A}"/>
              </a:ext>
            </a:extLst>
          </p:cNvPr>
          <p:cNvSpPr txBox="1"/>
          <p:nvPr/>
        </p:nvSpPr>
        <p:spPr>
          <a:xfrm>
            <a:off x="1049829" y="1738518"/>
            <a:ext cx="3053593" cy="369332"/>
          </a:xfrm>
          <a:prstGeom prst="rect">
            <a:avLst/>
          </a:prstGeom>
          <a:noFill/>
        </p:spPr>
        <p:txBody>
          <a:bodyPr wrap="square" rtlCol="0">
            <a:spAutoFit/>
          </a:bodyPr>
          <a:lstStyle/>
          <a:p>
            <a:r>
              <a:rPr lang="en-AU" dirty="0">
                <a:latin typeface="Calibri Light" panose="020F0302020204030204" pitchFamily="34" charset="0"/>
                <a:cs typeface="Calibri Light" panose="020F0302020204030204" pitchFamily="34" charset="0"/>
              </a:rPr>
              <a:t>Local complaints resolution</a:t>
            </a:r>
          </a:p>
        </p:txBody>
      </p:sp>
      <p:sp>
        <p:nvSpPr>
          <p:cNvPr id="19" name="TextBox 18">
            <a:extLst>
              <a:ext uri="{FF2B5EF4-FFF2-40B4-BE49-F238E27FC236}">
                <a16:creationId xmlns:a16="http://schemas.microsoft.com/office/drawing/2014/main" id="{C696C360-ADD7-74EC-5E8C-92F6EE07E07B}"/>
              </a:ext>
            </a:extLst>
          </p:cNvPr>
          <p:cNvSpPr txBox="1"/>
          <p:nvPr/>
        </p:nvSpPr>
        <p:spPr>
          <a:xfrm>
            <a:off x="1783165" y="3298690"/>
            <a:ext cx="3940415" cy="523220"/>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Talk to your support worker either at your next home visit or via phone or email </a:t>
            </a:r>
          </a:p>
        </p:txBody>
      </p:sp>
      <p:sp>
        <p:nvSpPr>
          <p:cNvPr id="20" name="TextBox 19">
            <a:extLst>
              <a:ext uri="{FF2B5EF4-FFF2-40B4-BE49-F238E27FC236}">
                <a16:creationId xmlns:a16="http://schemas.microsoft.com/office/drawing/2014/main" id="{32D8F812-00F8-F7CB-9E29-F0DE82A0514C}"/>
              </a:ext>
            </a:extLst>
          </p:cNvPr>
          <p:cNvSpPr txBox="1"/>
          <p:nvPr/>
        </p:nvSpPr>
        <p:spPr>
          <a:xfrm>
            <a:off x="3082449" y="4176966"/>
            <a:ext cx="3385687" cy="523220"/>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Talk to your DCP case worker and/or request a care team meeting</a:t>
            </a:r>
          </a:p>
        </p:txBody>
      </p:sp>
      <p:sp>
        <p:nvSpPr>
          <p:cNvPr id="21" name="TextBox 20">
            <a:extLst>
              <a:ext uri="{FF2B5EF4-FFF2-40B4-BE49-F238E27FC236}">
                <a16:creationId xmlns:a16="http://schemas.microsoft.com/office/drawing/2014/main" id="{66FC1DBE-7C11-8C15-8AE0-B1826D3CEEE5}"/>
              </a:ext>
            </a:extLst>
          </p:cNvPr>
          <p:cNvSpPr txBox="1"/>
          <p:nvPr/>
        </p:nvSpPr>
        <p:spPr>
          <a:xfrm>
            <a:off x="4353224" y="5038566"/>
            <a:ext cx="3440737" cy="738664"/>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If your worry is still not adequately addressed, you can request to speak with the DCP office supervisor or manager </a:t>
            </a:r>
          </a:p>
        </p:txBody>
      </p:sp>
      <p:sp>
        <p:nvSpPr>
          <p:cNvPr id="22" name="TextBox 21">
            <a:extLst>
              <a:ext uri="{FF2B5EF4-FFF2-40B4-BE49-F238E27FC236}">
                <a16:creationId xmlns:a16="http://schemas.microsoft.com/office/drawing/2014/main" id="{9435CB6D-754D-1A50-56BB-86A7B0DB834E}"/>
              </a:ext>
            </a:extLst>
          </p:cNvPr>
          <p:cNvSpPr txBox="1"/>
          <p:nvPr/>
        </p:nvSpPr>
        <p:spPr>
          <a:xfrm>
            <a:off x="1049825" y="2213750"/>
            <a:ext cx="5418307" cy="523220"/>
          </a:xfrm>
          <a:prstGeom prst="rect">
            <a:avLst/>
          </a:prstGeom>
          <a:noFill/>
        </p:spPr>
        <p:txBody>
          <a:bodyPr wrap="square" rtlCol="0">
            <a:spAutoFit/>
          </a:bodyPr>
          <a:lstStyle/>
          <a:p>
            <a:r>
              <a:rPr lang="en-AU" sz="1400" dirty="0">
                <a:latin typeface="Calibri Light" panose="020F0302020204030204" pitchFamily="34" charset="0"/>
                <a:ea typeface="Calibri" panose="020F0502020204030204" pitchFamily="34" charset="0"/>
                <a:cs typeface="Calibri Light" panose="020F0302020204030204" pitchFamily="34" charset="0"/>
              </a:rPr>
              <a:t>Carers have the right to make a complaint. We are here to support you throughout the process and will take your concerns seriously.</a:t>
            </a:r>
            <a:endParaRPr lang="en-AU" sz="1400" dirty="0">
              <a:latin typeface="Calibri Light" panose="020F0302020204030204" pitchFamily="34" charset="0"/>
              <a:cs typeface="Calibri Light" panose="020F0302020204030204" pitchFamily="34" charset="0"/>
            </a:endParaRPr>
          </a:p>
        </p:txBody>
      </p:sp>
      <p:sp>
        <p:nvSpPr>
          <p:cNvPr id="3" name="Rectangle 2">
            <a:extLst>
              <a:ext uri="{FF2B5EF4-FFF2-40B4-BE49-F238E27FC236}">
                <a16:creationId xmlns:a16="http://schemas.microsoft.com/office/drawing/2014/main" id="{E2993011-472B-7B1B-7CFC-C4526CCE39B0}"/>
              </a:ext>
            </a:extLst>
          </p:cNvPr>
          <p:cNvSpPr/>
          <p:nvPr/>
        </p:nvSpPr>
        <p:spPr>
          <a:xfrm>
            <a:off x="502580" y="956140"/>
            <a:ext cx="6795893" cy="707886"/>
          </a:xfrm>
          <a:prstGeom prst="rect">
            <a:avLst/>
          </a:prstGeom>
        </p:spPr>
        <p:txBody>
          <a:bodyPr wrap="square">
            <a:spAutoFit/>
          </a:bodyPr>
          <a:lstStyle/>
          <a:p>
            <a:r>
              <a:rPr lang="en-US" sz="4000" dirty="0">
                <a:cs typeface="Calibri Light" panose="020F0302020204030204" pitchFamily="34" charset="0"/>
              </a:rPr>
              <a:t>Making a complaint with DCP</a:t>
            </a:r>
            <a:endParaRPr lang="en-AU" sz="4000" dirty="0"/>
          </a:p>
        </p:txBody>
      </p:sp>
    </p:spTree>
    <p:extLst>
      <p:ext uri="{BB962C8B-B14F-4D97-AF65-F5344CB8AC3E}">
        <p14:creationId xmlns:p14="http://schemas.microsoft.com/office/powerpoint/2010/main" val="1211647672"/>
      </p:ext>
    </p:extLst>
  </p:cSld>
  <p:clrMapOvr>
    <a:masterClrMapping/>
  </p:clrMapOvr>
</p:sld>
</file>

<file path=ppt/theme/theme1.xml><?xml version="1.0" encoding="utf-8"?>
<a:theme xmlns:a="http://schemas.openxmlformats.org/drawingml/2006/main" name="Working alongside carers_V2">
  <a:themeElements>
    <a:clrScheme name="Strategic Plan">
      <a:dk1>
        <a:sysClr val="windowText" lastClr="000000"/>
      </a:dk1>
      <a:lt1>
        <a:sysClr val="window" lastClr="FFFFFF"/>
      </a:lt1>
      <a:dk2>
        <a:srgbClr val="44546A"/>
      </a:dk2>
      <a:lt2>
        <a:srgbClr val="35AFC8"/>
      </a:lt2>
      <a:accent1>
        <a:srgbClr val="085381"/>
      </a:accent1>
      <a:accent2>
        <a:srgbClr val="E44856"/>
      </a:accent2>
      <a:accent3>
        <a:srgbClr val="9F4879"/>
      </a:accent3>
      <a:accent4>
        <a:srgbClr val="EF9D19"/>
      </a:accent4>
      <a:accent5>
        <a:srgbClr val="EE7D24"/>
      </a:accent5>
      <a:accent6>
        <a:srgbClr val="8D0F3E"/>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7274858-3b1d-4431-8679-d878f40e28fd}" enabled="1" method="Privileged" siteId="{bda528f7-fca9-432f-bc98-bd7e90d40906}" contentBits="3" removed="0"/>
</clbl:labelList>
</file>

<file path=docProps/app.xml><?xml version="1.0" encoding="utf-8"?>
<Properties xmlns="http://schemas.openxmlformats.org/officeDocument/2006/extended-properties" xmlns:vt="http://schemas.openxmlformats.org/officeDocument/2006/docPropsVTypes">
  <Template>ppt342B.tmp</Template>
  <TotalTime>3307</TotalTime>
  <Words>2823</Words>
  <Application>Microsoft Office PowerPoint</Application>
  <PresentationFormat>Widescreen</PresentationFormat>
  <Paragraphs>220</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vt:lpstr>
      <vt:lpstr>Arial</vt:lpstr>
      <vt:lpstr>Calibri</vt:lpstr>
      <vt:lpstr>Calibri Light</vt:lpstr>
      <vt:lpstr>inherit</vt:lpstr>
      <vt:lpstr>Open Sans</vt:lpstr>
      <vt:lpstr>Symbol</vt:lpstr>
      <vt:lpstr>Times New Roman</vt:lpstr>
      <vt:lpstr>YouTube Noto</vt:lpstr>
      <vt:lpstr>Working alongside carers_V2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Bezzoubov, Katie (DCP)</dc:creator>
  <cp:lastModifiedBy>Madsen, Melanie (DCP)</cp:lastModifiedBy>
  <cp:revision>356</cp:revision>
  <dcterms:created xsi:type="dcterms:W3CDTF">2020-07-09T00:19:55Z</dcterms:created>
  <dcterms:modified xsi:type="dcterms:W3CDTF">2025-02-24T00:14:30Z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Working alongside carers_V2:3</vt:lpwstr>
  </property>
  <property fmtid="{D5CDD505-2E9C-101B-9397-08002B2CF9AE}" pid="3" name="ClassificationContentMarkingHeaderText">
    <vt:lpwstr>OFFICIAL</vt:lpwstr>
  </property>
</Properties>
</file>