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30"/>
  </p:notesMasterIdLst>
  <p:sldIdLst>
    <p:sldId id="315" r:id="rId2"/>
    <p:sldId id="570" r:id="rId3"/>
    <p:sldId id="285" r:id="rId4"/>
    <p:sldId id="284" r:id="rId5"/>
    <p:sldId id="287" r:id="rId6"/>
    <p:sldId id="273" r:id="rId7"/>
    <p:sldId id="367" r:id="rId8"/>
    <p:sldId id="288" r:id="rId9"/>
    <p:sldId id="572" r:id="rId10"/>
    <p:sldId id="369" r:id="rId11"/>
    <p:sldId id="571" r:id="rId12"/>
    <p:sldId id="368" r:id="rId13"/>
    <p:sldId id="289" r:id="rId14"/>
    <p:sldId id="297" r:id="rId15"/>
    <p:sldId id="370" r:id="rId16"/>
    <p:sldId id="371" r:id="rId17"/>
    <p:sldId id="372" r:id="rId18"/>
    <p:sldId id="290" r:id="rId19"/>
    <p:sldId id="573" r:id="rId20"/>
    <p:sldId id="574" r:id="rId21"/>
    <p:sldId id="575" r:id="rId22"/>
    <p:sldId id="576" r:id="rId23"/>
    <p:sldId id="577" r:id="rId24"/>
    <p:sldId id="578" r:id="rId25"/>
    <p:sldId id="294" r:id="rId26"/>
    <p:sldId id="295" r:id="rId27"/>
    <p:sldId id="260" r:id="rId28"/>
    <p:sldId id="35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C0B48CF-A1BD-653F-9A6A-4C8AC2997F2A}" name="Moseley, Jaye (DCP)" initials="MJ(" userId="S::jaye.Moseley@sa.gov.au::5ed74f37-4ab0-47a5-8d41-af969bd5477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CFCFC"/>
    <a:srgbClr val="9E48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27" autoAdjust="0"/>
    <p:restoredTop sz="70270" autoAdjust="0"/>
  </p:normalViewPr>
  <p:slideViewPr>
    <p:cSldViewPr snapToGrid="0">
      <p:cViewPr>
        <p:scale>
          <a:sx n="55" d="100"/>
          <a:sy n="55" d="100"/>
        </p:scale>
        <p:origin x="1068" y="-116"/>
      </p:cViewPr>
      <p:guideLst/>
    </p:cSldViewPr>
  </p:slideViewPr>
  <p:notesTextViewPr>
    <p:cViewPr>
      <p:scale>
        <a:sx n="1" d="1"/>
        <a:sy n="1" d="1"/>
      </p:scale>
      <p:origin x="0" y="0"/>
    </p:cViewPr>
  </p:notesTextViewPr>
  <p:notesViewPr>
    <p:cSldViewPr snapToGrid="0">
      <p:cViewPr varScale="1">
        <p:scale>
          <a:sx n="51" d="100"/>
          <a:sy n="51" d="100"/>
        </p:scale>
        <p:origin x="2692" y="2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8/10/relationships/authors" Target="author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2322DA-1039-4392-9768-0F35AC20070E}"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D5548758-8544-421F-92BD-64AC5236476E}">
      <dgm:prSet phldrT="[Text]"/>
      <dgm:spPr>
        <a:solidFill>
          <a:srgbClr val="92D050"/>
        </a:solidFill>
      </dgm:spPr>
      <dgm:t>
        <a:bodyPr/>
        <a:lstStyle/>
        <a:p>
          <a:r>
            <a:rPr lang="en-US" dirty="0"/>
            <a:t>Use</a:t>
          </a:r>
        </a:p>
      </dgm:t>
    </dgm:pt>
    <dgm:pt modelId="{E4473795-D85F-4160-A00B-CE126B231D54}" type="parTrans" cxnId="{293F8EE5-83C1-4098-AA74-A82C0E2D5616}">
      <dgm:prSet/>
      <dgm:spPr/>
      <dgm:t>
        <a:bodyPr/>
        <a:lstStyle/>
        <a:p>
          <a:endParaRPr lang="en-US"/>
        </a:p>
      </dgm:t>
    </dgm:pt>
    <dgm:pt modelId="{126A83C8-442B-40F3-A42F-9E90DF5FF09F}" type="sibTrans" cxnId="{293F8EE5-83C1-4098-AA74-A82C0E2D5616}">
      <dgm:prSet/>
      <dgm:spPr/>
      <dgm:t>
        <a:bodyPr/>
        <a:lstStyle/>
        <a:p>
          <a:endParaRPr lang="en-US"/>
        </a:p>
      </dgm:t>
    </dgm:pt>
    <dgm:pt modelId="{99708B4C-1235-4902-824C-309CF56460E7}">
      <dgm:prSet phldrT="[Text]"/>
      <dgm:spPr>
        <a:solidFill>
          <a:srgbClr val="92D050"/>
        </a:solidFill>
      </dgm:spPr>
      <dgm:t>
        <a:bodyPr/>
        <a:lstStyle/>
        <a:p>
          <a:r>
            <a:rPr lang="en-US" dirty="0"/>
            <a:t>Use</a:t>
          </a:r>
        </a:p>
      </dgm:t>
    </dgm:pt>
    <dgm:pt modelId="{8733B526-1C47-4984-A870-0EDF080429CA}" type="parTrans" cxnId="{B306F3CD-88E7-41F7-B597-4048F5F1A758}">
      <dgm:prSet/>
      <dgm:spPr/>
      <dgm:t>
        <a:bodyPr/>
        <a:lstStyle/>
        <a:p>
          <a:endParaRPr lang="en-US"/>
        </a:p>
      </dgm:t>
    </dgm:pt>
    <dgm:pt modelId="{712558F4-1FED-404E-86CB-FC7FA5963CA5}" type="sibTrans" cxnId="{B306F3CD-88E7-41F7-B597-4048F5F1A758}">
      <dgm:prSet/>
      <dgm:spPr/>
      <dgm:t>
        <a:bodyPr/>
        <a:lstStyle/>
        <a:p>
          <a:endParaRPr lang="en-US"/>
        </a:p>
      </dgm:t>
    </dgm:pt>
    <dgm:pt modelId="{8E38A519-261C-4CAD-8C36-6B6EC826A3F1}">
      <dgm:prSet phldrT="[Text]" custT="1"/>
      <dgm:spPr>
        <a:solidFill>
          <a:schemeClr val="bg2">
            <a:lumMod val="75000"/>
          </a:schemeClr>
        </a:solidFill>
      </dgm:spPr>
      <dgm:t>
        <a:bodyPr/>
        <a:lstStyle/>
        <a:p>
          <a:r>
            <a:rPr lang="en-US" sz="1600" dirty="0"/>
            <a:t>Tolerance</a:t>
          </a:r>
        </a:p>
      </dgm:t>
    </dgm:pt>
    <dgm:pt modelId="{17E759E9-F391-4088-A924-7D03F7DF7352}" type="parTrans" cxnId="{613107AB-4573-44E4-A8D4-7A01B2D0A119}">
      <dgm:prSet/>
      <dgm:spPr/>
      <dgm:t>
        <a:bodyPr/>
        <a:lstStyle/>
        <a:p>
          <a:endParaRPr lang="en-US"/>
        </a:p>
      </dgm:t>
    </dgm:pt>
    <dgm:pt modelId="{3927A0A9-7929-4549-A7EF-CCB518039CEE}" type="sibTrans" cxnId="{613107AB-4573-44E4-A8D4-7A01B2D0A119}">
      <dgm:prSet/>
      <dgm:spPr/>
      <dgm:t>
        <a:bodyPr/>
        <a:lstStyle/>
        <a:p>
          <a:endParaRPr lang="en-US"/>
        </a:p>
      </dgm:t>
    </dgm:pt>
    <dgm:pt modelId="{B0C439C0-43AA-4C1A-A94E-D11BAA1008E0}">
      <dgm:prSet phldrT="[Text]" custT="1"/>
      <dgm:spPr>
        <a:solidFill>
          <a:srgbClr val="FFC000"/>
        </a:solidFill>
      </dgm:spPr>
      <dgm:t>
        <a:bodyPr/>
        <a:lstStyle/>
        <a:p>
          <a:r>
            <a:rPr lang="en-US" sz="1600" dirty="0"/>
            <a:t>Use</a:t>
          </a:r>
        </a:p>
      </dgm:t>
    </dgm:pt>
    <dgm:pt modelId="{C8727494-706C-4CBA-B241-700D5D07E380}" type="parTrans" cxnId="{382D5C9A-B177-4E2A-9C84-DDB65484A980}">
      <dgm:prSet/>
      <dgm:spPr/>
      <dgm:t>
        <a:bodyPr/>
        <a:lstStyle/>
        <a:p>
          <a:endParaRPr lang="en-US"/>
        </a:p>
      </dgm:t>
    </dgm:pt>
    <dgm:pt modelId="{2C42EC8B-7A91-4741-8301-4B9FCAC0FE51}" type="sibTrans" cxnId="{382D5C9A-B177-4E2A-9C84-DDB65484A980}">
      <dgm:prSet/>
      <dgm:spPr/>
      <dgm:t>
        <a:bodyPr/>
        <a:lstStyle/>
        <a:p>
          <a:endParaRPr lang="en-US"/>
        </a:p>
      </dgm:t>
    </dgm:pt>
    <dgm:pt modelId="{5C80BDC7-888E-41D0-BBBA-BD4DEA655129}">
      <dgm:prSet phldrT="[Text]" custT="1"/>
      <dgm:spPr>
        <a:solidFill>
          <a:schemeClr val="bg2">
            <a:lumMod val="75000"/>
          </a:schemeClr>
        </a:solidFill>
      </dgm:spPr>
      <dgm:t>
        <a:bodyPr/>
        <a:lstStyle/>
        <a:p>
          <a:r>
            <a:rPr lang="en-US" sz="2000" dirty="0"/>
            <a:t>Withdrawal</a:t>
          </a:r>
        </a:p>
      </dgm:t>
    </dgm:pt>
    <dgm:pt modelId="{394E6D7B-A0FF-4F43-ABF6-2E5D879F7D29}" type="parTrans" cxnId="{55E70834-AB97-4F13-B4F8-4D0F3DEC945E}">
      <dgm:prSet/>
      <dgm:spPr/>
      <dgm:t>
        <a:bodyPr/>
        <a:lstStyle/>
        <a:p>
          <a:endParaRPr lang="en-US"/>
        </a:p>
      </dgm:t>
    </dgm:pt>
    <dgm:pt modelId="{A371C094-8BFE-48CC-8D8F-F313D677D2EB}" type="sibTrans" cxnId="{55E70834-AB97-4F13-B4F8-4D0F3DEC945E}">
      <dgm:prSet/>
      <dgm:spPr/>
      <dgm:t>
        <a:bodyPr/>
        <a:lstStyle/>
        <a:p>
          <a:endParaRPr lang="en-US"/>
        </a:p>
      </dgm:t>
    </dgm:pt>
    <dgm:pt modelId="{AFFAD213-12FF-4AFD-B4CF-0D23994815EC}">
      <dgm:prSet phldrT="[Text]" custT="1"/>
      <dgm:spPr>
        <a:solidFill>
          <a:schemeClr val="bg2">
            <a:lumMod val="75000"/>
          </a:schemeClr>
        </a:solidFill>
      </dgm:spPr>
      <dgm:t>
        <a:bodyPr/>
        <a:lstStyle/>
        <a:p>
          <a:r>
            <a:rPr lang="en-US" sz="2400" dirty="0"/>
            <a:t>Addiction</a:t>
          </a:r>
        </a:p>
      </dgm:t>
    </dgm:pt>
    <dgm:pt modelId="{CC220724-0781-45BE-ABF1-5D5C214A0628}" type="parTrans" cxnId="{50044838-5B32-461C-80F6-C4E70AE28B9A}">
      <dgm:prSet/>
      <dgm:spPr/>
      <dgm:t>
        <a:bodyPr/>
        <a:lstStyle/>
        <a:p>
          <a:endParaRPr lang="en-US"/>
        </a:p>
      </dgm:t>
    </dgm:pt>
    <dgm:pt modelId="{53B7BB06-3B42-4537-A5A6-29A4EE819E0C}" type="sibTrans" cxnId="{50044838-5B32-461C-80F6-C4E70AE28B9A}">
      <dgm:prSet/>
      <dgm:spPr/>
      <dgm:t>
        <a:bodyPr/>
        <a:lstStyle/>
        <a:p>
          <a:endParaRPr lang="en-US"/>
        </a:p>
      </dgm:t>
    </dgm:pt>
    <dgm:pt modelId="{65355895-BF49-4D5B-A37A-C9CD14B6956C}">
      <dgm:prSet phldrT="[Text]" custT="1"/>
      <dgm:spPr>
        <a:solidFill>
          <a:schemeClr val="bg2">
            <a:lumMod val="75000"/>
          </a:schemeClr>
        </a:solidFill>
      </dgm:spPr>
      <dgm:t>
        <a:bodyPr/>
        <a:lstStyle/>
        <a:p>
          <a:r>
            <a:rPr lang="en-US" sz="1800" dirty="0"/>
            <a:t>Dependence</a:t>
          </a:r>
        </a:p>
      </dgm:t>
    </dgm:pt>
    <dgm:pt modelId="{19D836AD-D227-4424-902B-3DC5C90EC98C}" type="parTrans" cxnId="{F7CD7744-C12E-4413-9444-C2F4D6479EA4}">
      <dgm:prSet/>
      <dgm:spPr/>
      <dgm:t>
        <a:bodyPr/>
        <a:lstStyle/>
        <a:p>
          <a:endParaRPr lang="en-US"/>
        </a:p>
      </dgm:t>
    </dgm:pt>
    <dgm:pt modelId="{6A39E24F-D971-43BD-8DE9-683334B74CC5}" type="sibTrans" cxnId="{F7CD7744-C12E-4413-9444-C2F4D6479EA4}">
      <dgm:prSet/>
      <dgm:spPr/>
      <dgm:t>
        <a:bodyPr/>
        <a:lstStyle/>
        <a:p>
          <a:endParaRPr lang="en-US"/>
        </a:p>
      </dgm:t>
    </dgm:pt>
    <dgm:pt modelId="{BC2ADBFC-2FF1-447E-BD09-7F614B36957E}">
      <dgm:prSet phldrT="[Text]" custT="1"/>
      <dgm:spPr>
        <a:solidFill>
          <a:schemeClr val="accent2"/>
        </a:solidFill>
      </dgm:spPr>
      <dgm:t>
        <a:bodyPr/>
        <a:lstStyle/>
        <a:p>
          <a:r>
            <a:rPr lang="en-US" sz="1800" dirty="0"/>
            <a:t>Use</a:t>
          </a:r>
        </a:p>
      </dgm:t>
    </dgm:pt>
    <dgm:pt modelId="{223F4692-0764-426E-81BA-ABA0DB538D7F}" type="parTrans" cxnId="{136F2749-F0DB-408E-AE98-229BC3C90436}">
      <dgm:prSet/>
      <dgm:spPr/>
      <dgm:t>
        <a:bodyPr/>
        <a:lstStyle/>
        <a:p>
          <a:endParaRPr lang="en-US"/>
        </a:p>
      </dgm:t>
    </dgm:pt>
    <dgm:pt modelId="{512FB5AE-087E-41B0-AE4B-3855D680FB65}" type="sibTrans" cxnId="{136F2749-F0DB-408E-AE98-229BC3C90436}">
      <dgm:prSet/>
      <dgm:spPr/>
      <dgm:t>
        <a:bodyPr/>
        <a:lstStyle/>
        <a:p>
          <a:endParaRPr lang="en-US"/>
        </a:p>
      </dgm:t>
    </dgm:pt>
    <dgm:pt modelId="{877CF604-C29A-4287-B556-F7288AFAC4FE}" type="pres">
      <dgm:prSet presAssocID="{B12322DA-1039-4392-9768-0F35AC20070E}" presName="Name0" presStyleCnt="0">
        <dgm:presLayoutVars>
          <dgm:dir/>
          <dgm:resizeHandles val="exact"/>
        </dgm:presLayoutVars>
      </dgm:prSet>
      <dgm:spPr/>
    </dgm:pt>
    <dgm:pt modelId="{18682625-6DB3-458B-802F-1C07CEB35467}" type="pres">
      <dgm:prSet presAssocID="{B12322DA-1039-4392-9768-0F35AC20070E}" presName="cycle" presStyleCnt="0"/>
      <dgm:spPr/>
    </dgm:pt>
    <dgm:pt modelId="{CAB49605-401B-4E8C-9A41-1609AD6F5D4F}" type="pres">
      <dgm:prSet presAssocID="{D5548758-8544-421F-92BD-64AC5236476E}" presName="nodeFirstNode" presStyleLbl="node1" presStyleIdx="0" presStyleCnt="8" custScaleX="70535" custScaleY="43148">
        <dgm:presLayoutVars>
          <dgm:bulletEnabled val="1"/>
        </dgm:presLayoutVars>
      </dgm:prSet>
      <dgm:spPr/>
    </dgm:pt>
    <dgm:pt modelId="{A4D2BBA9-46A8-4038-BA24-8E5401BE79B3}" type="pres">
      <dgm:prSet presAssocID="{126A83C8-442B-40F3-A42F-9E90DF5FF09F}" presName="sibTransFirstNode" presStyleLbl="bgShp" presStyleIdx="0" presStyleCnt="1"/>
      <dgm:spPr/>
    </dgm:pt>
    <dgm:pt modelId="{5499E52D-8C64-4630-87A0-555F313F050F}" type="pres">
      <dgm:prSet presAssocID="{99708B4C-1235-4902-824C-309CF56460E7}" presName="nodeFollowingNodes" presStyleLbl="node1" presStyleIdx="1" presStyleCnt="8" custScaleX="63356" custScaleY="54377">
        <dgm:presLayoutVars>
          <dgm:bulletEnabled val="1"/>
        </dgm:presLayoutVars>
      </dgm:prSet>
      <dgm:spPr/>
    </dgm:pt>
    <dgm:pt modelId="{8E2EB893-6C0B-4EE4-8AC8-743E7D0E05E5}" type="pres">
      <dgm:prSet presAssocID="{8E38A519-261C-4CAD-8C36-6B6EC826A3F1}" presName="nodeFollowingNodes" presStyleLbl="node1" presStyleIdx="2" presStyleCnt="8" custScaleX="101762" custScaleY="116641" custRadScaleRad="102935" custRadScaleInc="-1166">
        <dgm:presLayoutVars>
          <dgm:bulletEnabled val="1"/>
        </dgm:presLayoutVars>
      </dgm:prSet>
      <dgm:spPr/>
    </dgm:pt>
    <dgm:pt modelId="{65999D15-AC83-4506-A2AC-72472B94CCDD}" type="pres">
      <dgm:prSet presAssocID="{B0C439C0-43AA-4C1A-A94E-D11BAA1008E0}" presName="nodeFollowingNodes" presStyleLbl="node1" presStyleIdx="3" presStyleCnt="8" custScaleX="97576" custScaleY="91572" custRadScaleRad="103356" custRadScaleInc="-20426">
        <dgm:presLayoutVars>
          <dgm:bulletEnabled val="1"/>
        </dgm:presLayoutVars>
      </dgm:prSet>
      <dgm:spPr/>
    </dgm:pt>
    <dgm:pt modelId="{E1B3BC48-891E-4282-BA9C-8704FD496E84}" type="pres">
      <dgm:prSet presAssocID="{65355895-BF49-4D5B-A37A-C9CD14B6956C}" presName="nodeFollowingNodes" presStyleLbl="node1" presStyleIdx="4" presStyleCnt="8" custScaleX="123103" custScaleY="130599">
        <dgm:presLayoutVars>
          <dgm:bulletEnabled val="1"/>
        </dgm:presLayoutVars>
      </dgm:prSet>
      <dgm:spPr/>
    </dgm:pt>
    <dgm:pt modelId="{8E3DF62A-20DD-4A96-93C4-7F083FAC7A07}" type="pres">
      <dgm:prSet presAssocID="{5C80BDC7-888E-41D0-BBBA-BD4DEA655129}" presName="nodeFollowingNodes" presStyleLbl="node1" presStyleIdx="5" presStyleCnt="8" custScaleX="122750" custScaleY="139962" custRadScaleRad="112057" custRadScaleInc="41242">
        <dgm:presLayoutVars>
          <dgm:bulletEnabled val="1"/>
        </dgm:presLayoutVars>
      </dgm:prSet>
      <dgm:spPr/>
    </dgm:pt>
    <dgm:pt modelId="{20885914-321C-4FBC-A410-E019923177A5}" type="pres">
      <dgm:prSet presAssocID="{BC2ADBFC-2FF1-447E-BD09-7F614B36957E}" presName="nodeFollowingNodes" presStyleLbl="node1" presStyleIdx="6" presStyleCnt="8" custScaleX="106062" custScaleY="103166">
        <dgm:presLayoutVars>
          <dgm:bulletEnabled val="1"/>
        </dgm:presLayoutVars>
      </dgm:prSet>
      <dgm:spPr/>
    </dgm:pt>
    <dgm:pt modelId="{B5A0A9BD-C48A-46B4-B09B-4946EECB4111}" type="pres">
      <dgm:prSet presAssocID="{AFFAD213-12FF-4AFD-B4CF-0D23994815EC}" presName="nodeFollowingNodes" presStyleLbl="node1" presStyleIdx="7" presStyleCnt="8" custScaleX="151616" custScaleY="175862" custRadScaleRad="113483" custRadScaleInc="-25280">
        <dgm:presLayoutVars>
          <dgm:bulletEnabled val="1"/>
        </dgm:presLayoutVars>
      </dgm:prSet>
      <dgm:spPr/>
    </dgm:pt>
  </dgm:ptLst>
  <dgm:cxnLst>
    <dgm:cxn modelId="{0BEE8328-0A6A-436F-876E-5D867493D2EE}" type="presOf" srcId="{B12322DA-1039-4392-9768-0F35AC20070E}" destId="{877CF604-C29A-4287-B556-F7288AFAC4FE}" srcOrd="0" destOrd="0" presId="urn:microsoft.com/office/officeart/2005/8/layout/cycle3"/>
    <dgm:cxn modelId="{78063E33-92C0-4E52-90EE-304E6E599409}" type="presOf" srcId="{B0C439C0-43AA-4C1A-A94E-D11BAA1008E0}" destId="{65999D15-AC83-4506-A2AC-72472B94CCDD}" srcOrd="0" destOrd="0" presId="urn:microsoft.com/office/officeart/2005/8/layout/cycle3"/>
    <dgm:cxn modelId="{55E70834-AB97-4F13-B4F8-4D0F3DEC945E}" srcId="{B12322DA-1039-4392-9768-0F35AC20070E}" destId="{5C80BDC7-888E-41D0-BBBA-BD4DEA655129}" srcOrd="5" destOrd="0" parTransId="{394E6D7B-A0FF-4F43-ABF6-2E5D879F7D29}" sibTransId="{A371C094-8BFE-48CC-8D8F-F313D677D2EB}"/>
    <dgm:cxn modelId="{50044838-5B32-461C-80F6-C4E70AE28B9A}" srcId="{B12322DA-1039-4392-9768-0F35AC20070E}" destId="{AFFAD213-12FF-4AFD-B4CF-0D23994815EC}" srcOrd="7" destOrd="0" parTransId="{CC220724-0781-45BE-ABF1-5D5C214A0628}" sibTransId="{53B7BB06-3B42-4537-A5A6-29A4EE819E0C}"/>
    <dgm:cxn modelId="{F7CD7744-C12E-4413-9444-C2F4D6479EA4}" srcId="{B12322DA-1039-4392-9768-0F35AC20070E}" destId="{65355895-BF49-4D5B-A37A-C9CD14B6956C}" srcOrd="4" destOrd="0" parTransId="{19D836AD-D227-4424-902B-3DC5C90EC98C}" sibTransId="{6A39E24F-D971-43BD-8DE9-683334B74CC5}"/>
    <dgm:cxn modelId="{136F2749-F0DB-408E-AE98-229BC3C90436}" srcId="{B12322DA-1039-4392-9768-0F35AC20070E}" destId="{BC2ADBFC-2FF1-447E-BD09-7F614B36957E}" srcOrd="6" destOrd="0" parTransId="{223F4692-0764-426E-81BA-ABA0DB538D7F}" sibTransId="{512FB5AE-087E-41B0-AE4B-3855D680FB65}"/>
    <dgm:cxn modelId="{86D02874-AD60-44DA-A6CA-07E3EEC0DAAD}" type="presOf" srcId="{5C80BDC7-888E-41D0-BBBA-BD4DEA655129}" destId="{8E3DF62A-20DD-4A96-93C4-7F083FAC7A07}" srcOrd="0" destOrd="0" presId="urn:microsoft.com/office/officeart/2005/8/layout/cycle3"/>
    <dgm:cxn modelId="{DFC8DD59-8A42-4EEA-96FC-DB9B1AA9A62B}" type="presOf" srcId="{8E38A519-261C-4CAD-8C36-6B6EC826A3F1}" destId="{8E2EB893-6C0B-4EE4-8AC8-743E7D0E05E5}" srcOrd="0" destOrd="0" presId="urn:microsoft.com/office/officeart/2005/8/layout/cycle3"/>
    <dgm:cxn modelId="{60D59F5A-1038-47B4-9BA6-7FCA484AEC05}" type="presOf" srcId="{126A83C8-442B-40F3-A42F-9E90DF5FF09F}" destId="{A4D2BBA9-46A8-4038-BA24-8E5401BE79B3}" srcOrd="0" destOrd="0" presId="urn:microsoft.com/office/officeart/2005/8/layout/cycle3"/>
    <dgm:cxn modelId="{0CD6117B-0B17-4974-AF72-08D4E8AD2AE0}" type="presOf" srcId="{65355895-BF49-4D5B-A37A-C9CD14B6956C}" destId="{E1B3BC48-891E-4282-BA9C-8704FD496E84}" srcOrd="0" destOrd="0" presId="urn:microsoft.com/office/officeart/2005/8/layout/cycle3"/>
    <dgm:cxn modelId="{382D5C9A-B177-4E2A-9C84-DDB65484A980}" srcId="{B12322DA-1039-4392-9768-0F35AC20070E}" destId="{B0C439C0-43AA-4C1A-A94E-D11BAA1008E0}" srcOrd="3" destOrd="0" parTransId="{C8727494-706C-4CBA-B241-700D5D07E380}" sibTransId="{2C42EC8B-7A91-4741-8301-4B9FCAC0FE51}"/>
    <dgm:cxn modelId="{85C533A0-A0A5-4999-A0AF-27FE83DCEE63}" type="presOf" srcId="{BC2ADBFC-2FF1-447E-BD09-7F614B36957E}" destId="{20885914-321C-4FBC-A410-E019923177A5}" srcOrd="0" destOrd="0" presId="urn:microsoft.com/office/officeart/2005/8/layout/cycle3"/>
    <dgm:cxn modelId="{613107AB-4573-44E4-A8D4-7A01B2D0A119}" srcId="{B12322DA-1039-4392-9768-0F35AC20070E}" destId="{8E38A519-261C-4CAD-8C36-6B6EC826A3F1}" srcOrd="2" destOrd="0" parTransId="{17E759E9-F391-4088-A924-7D03F7DF7352}" sibTransId="{3927A0A9-7929-4549-A7EF-CCB518039CEE}"/>
    <dgm:cxn modelId="{4AA3F3AB-CF2D-42C8-A957-F199B789AB16}" type="presOf" srcId="{D5548758-8544-421F-92BD-64AC5236476E}" destId="{CAB49605-401B-4E8C-9A41-1609AD6F5D4F}" srcOrd="0" destOrd="0" presId="urn:microsoft.com/office/officeart/2005/8/layout/cycle3"/>
    <dgm:cxn modelId="{B306F3CD-88E7-41F7-B597-4048F5F1A758}" srcId="{B12322DA-1039-4392-9768-0F35AC20070E}" destId="{99708B4C-1235-4902-824C-309CF56460E7}" srcOrd="1" destOrd="0" parTransId="{8733B526-1C47-4984-A870-0EDF080429CA}" sibTransId="{712558F4-1FED-404E-86CB-FC7FA5963CA5}"/>
    <dgm:cxn modelId="{293F8EE5-83C1-4098-AA74-A82C0E2D5616}" srcId="{B12322DA-1039-4392-9768-0F35AC20070E}" destId="{D5548758-8544-421F-92BD-64AC5236476E}" srcOrd="0" destOrd="0" parTransId="{E4473795-D85F-4160-A00B-CE126B231D54}" sibTransId="{126A83C8-442B-40F3-A42F-9E90DF5FF09F}"/>
    <dgm:cxn modelId="{766231EE-DC93-4D71-934D-AC67B5E1B2A1}" type="presOf" srcId="{AFFAD213-12FF-4AFD-B4CF-0D23994815EC}" destId="{B5A0A9BD-C48A-46B4-B09B-4946EECB4111}" srcOrd="0" destOrd="0" presId="urn:microsoft.com/office/officeart/2005/8/layout/cycle3"/>
    <dgm:cxn modelId="{342A4EF6-3E7B-431A-B482-66FEB3D13E1A}" type="presOf" srcId="{99708B4C-1235-4902-824C-309CF56460E7}" destId="{5499E52D-8C64-4630-87A0-555F313F050F}" srcOrd="0" destOrd="0" presId="urn:microsoft.com/office/officeart/2005/8/layout/cycle3"/>
    <dgm:cxn modelId="{B33E4A73-25C1-448B-9EF5-4E93E46CE402}" type="presParOf" srcId="{877CF604-C29A-4287-B556-F7288AFAC4FE}" destId="{18682625-6DB3-458B-802F-1C07CEB35467}" srcOrd="0" destOrd="0" presId="urn:microsoft.com/office/officeart/2005/8/layout/cycle3"/>
    <dgm:cxn modelId="{62DF6B38-259B-4E7B-BF3D-18652CAADACC}" type="presParOf" srcId="{18682625-6DB3-458B-802F-1C07CEB35467}" destId="{CAB49605-401B-4E8C-9A41-1609AD6F5D4F}" srcOrd="0" destOrd="0" presId="urn:microsoft.com/office/officeart/2005/8/layout/cycle3"/>
    <dgm:cxn modelId="{DAF6082B-55E8-4E4F-8688-C2F2DBFA13AA}" type="presParOf" srcId="{18682625-6DB3-458B-802F-1C07CEB35467}" destId="{A4D2BBA9-46A8-4038-BA24-8E5401BE79B3}" srcOrd="1" destOrd="0" presId="urn:microsoft.com/office/officeart/2005/8/layout/cycle3"/>
    <dgm:cxn modelId="{7821BA3C-A551-4136-85F4-64B2BD27037E}" type="presParOf" srcId="{18682625-6DB3-458B-802F-1C07CEB35467}" destId="{5499E52D-8C64-4630-87A0-555F313F050F}" srcOrd="2" destOrd="0" presId="urn:microsoft.com/office/officeart/2005/8/layout/cycle3"/>
    <dgm:cxn modelId="{D6DFF808-4DBB-444F-BED0-5E9E9900868B}" type="presParOf" srcId="{18682625-6DB3-458B-802F-1C07CEB35467}" destId="{8E2EB893-6C0B-4EE4-8AC8-743E7D0E05E5}" srcOrd="3" destOrd="0" presId="urn:microsoft.com/office/officeart/2005/8/layout/cycle3"/>
    <dgm:cxn modelId="{5E7E3FFB-1809-4205-812B-9ECF1555D391}" type="presParOf" srcId="{18682625-6DB3-458B-802F-1C07CEB35467}" destId="{65999D15-AC83-4506-A2AC-72472B94CCDD}" srcOrd="4" destOrd="0" presId="urn:microsoft.com/office/officeart/2005/8/layout/cycle3"/>
    <dgm:cxn modelId="{ACEB147B-DC02-478E-B88A-2514226B9651}" type="presParOf" srcId="{18682625-6DB3-458B-802F-1C07CEB35467}" destId="{E1B3BC48-891E-4282-BA9C-8704FD496E84}" srcOrd="5" destOrd="0" presId="urn:microsoft.com/office/officeart/2005/8/layout/cycle3"/>
    <dgm:cxn modelId="{73C4AA2B-0210-4E37-8611-57E1F26D6E83}" type="presParOf" srcId="{18682625-6DB3-458B-802F-1C07CEB35467}" destId="{8E3DF62A-20DD-4A96-93C4-7F083FAC7A07}" srcOrd="6" destOrd="0" presId="urn:microsoft.com/office/officeart/2005/8/layout/cycle3"/>
    <dgm:cxn modelId="{28D1BC62-768E-4EEA-AD4E-1C12A7177FA9}" type="presParOf" srcId="{18682625-6DB3-458B-802F-1C07CEB35467}" destId="{20885914-321C-4FBC-A410-E019923177A5}" srcOrd="7" destOrd="0" presId="urn:microsoft.com/office/officeart/2005/8/layout/cycle3"/>
    <dgm:cxn modelId="{10A9A2FB-E05E-48D5-8031-21BFB86FCF23}" type="presParOf" srcId="{18682625-6DB3-458B-802F-1C07CEB35467}" destId="{B5A0A9BD-C48A-46B4-B09B-4946EECB4111}" srcOrd="8"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D2BBA9-46A8-4038-BA24-8E5401BE79B3}">
      <dsp:nvSpPr>
        <dsp:cNvPr id="0" name=""/>
        <dsp:cNvSpPr/>
      </dsp:nvSpPr>
      <dsp:spPr>
        <a:xfrm>
          <a:off x="2318826" y="-130016"/>
          <a:ext cx="4809356" cy="4809356"/>
        </a:xfrm>
        <a:prstGeom prst="circularArrow">
          <a:avLst>
            <a:gd name="adj1" fmla="val 5544"/>
            <a:gd name="adj2" fmla="val 330680"/>
            <a:gd name="adj3" fmla="val 15001275"/>
            <a:gd name="adj4" fmla="val 16676628"/>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B49605-401B-4E8C-9A41-1609AD6F5D4F}">
      <dsp:nvSpPr>
        <dsp:cNvPr id="0" name=""/>
        <dsp:cNvSpPr/>
      </dsp:nvSpPr>
      <dsp:spPr>
        <a:xfrm>
          <a:off x="4237799" y="49206"/>
          <a:ext cx="971409" cy="297117"/>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Use</a:t>
          </a:r>
        </a:p>
      </dsp:txBody>
      <dsp:txXfrm>
        <a:off x="4252303" y="63710"/>
        <a:ext cx="942401" cy="268109"/>
      </dsp:txXfrm>
    </dsp:sp>
    <dsp:sp modelId="{5499E52D-8C64-4630-87A0-555F313F050F}">
      <dsp:nvSpPr>
        <dsp:cNvPr id="0" name=""/>
        <dsp:cNvSpPr/>
      </dsp:nvSpPr>
      <dsp:spPr>
        <a:xfrm>
          <a:off x="5737438" y="611239"/>
          <a:ext cx="872540" cy="374440"/>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Use</a:t>
          </a:r>
        </a:p>
      </dsp:txBody>
      <dsp:txXfrm>
        <a:off x="5755717" y="629518"/>
        <a:ext cx="835982" cy="337882"/>
      </dsp:txXfrm>
    </dsp:sp>
    <dsp:sp modelId="{8E2EB893-6C0B-4EE4-8AC8-743E7D0E05E5}">
      <dsp:nvSpPr>
        <dsp:cNvPr id="0" name=""/>
        <dsp:cNvSpPr/>
      </dsp:nvSpPr>
      <dsp:spPr>
        <a:xfrm>
          <a:off x="6133792" y="1829883"/>
          <a:ext cx="1401468" cy="803191"/>
        </a:xfrm>
        <a:prstGeom prst="roundRect">
          <a:avLst/>
        </a:prstGeom>
        <a:solidFill>
          <a:schemeClr val="bg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Tolerance</a:t>
          </a:r>
        </a:p>
      </dsp:txBody>
      <dsp:txXfrm>
        <a:off x="6173001" y="1869092"/>
        <a:ext cx="1323050" cy="724773"/>
      </dsp:txXfrm>
    </dsp:sp>
    <dsp:sp modelId="{65999D15-AC83-4506-A2AC-72472B94CCDD}">
      <dsp:nvSpPr>
        <dsp:cNvPr id="0" name=""/>
        <dsp:cNvSpPr/>
      </dsp:nvSpPr>
      <dsp:spPr>
        <a:xfrm>
          <a:off x="5748269" y="3204023"/>
          <a:ext cx="1343819" cy="630565"/>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Use</a:t>
          </a:r>
        </a:p>
      </dsp:txBody>
      <dsp:txXfrm>
        <a:off x="5779051" y="3234805"/>
        <a:ext cx="1282255" cy="569001"/>
      </dsp:txXfrm>
    </dsp:sp>
    <dsp:sp modelId="{E1B3BC48-891E-4282-BA9C-8704FD496E84}">
      <dsp:nvSpPr>
        <dsp:cNvPr id="0" name=""/>
        <dsp:cNvSpPr/>
      </dsp:nvSpPr>
      <dsp:spPr>
        <a:xfrm>
          <a:off x="3875815" y="3849908"/>
          <a:ext cx="1695377" cy="899306"/>
        </a:xfrm>
        <a:prstGeom prst="roundRect">
          <a:avLst/>
        </a:prstGeom>
        <a:solidFill>
          <a:schemeClr val="bg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Dependence</a:t>
          </a:r>
        </a:p>
      </dsp:txBody>
      <dsp:txXfrm>
        <a:off x="3919716" y="3893809"/>
        <a:ext cx="1607575" cy="811504"/>
      </dsp:txXfrm>
    </dsp:sp>
    <dsp:sp modelId="{8E3DF62A-20DD-4A96-93C4-7F083FAC7A07}">
      <dsp:nvSpPr>
        <dsp:cNvPr id="0" name=""/>
        <dsp:cNvSpPr/>
      </dsp:nvSpPr>
      <dsp:spPr>
        <a:xfrm>
          <a:off x="1858632" y="2863480"/>
          <a:ext cx="1690516" cy="963780"/>
        </a:xfrm>
        <a:prstGeom prst="roundRect">
          <a:avLst/>
        </a:prstGeom>
        <a:solidFill>
          <a:schemeClr val="bg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Withdrawal</a:t>
          </a:r>
        </a:p>
      </dsp:txBody>
      <dsp:txXfrm>
        <a:off x="1905680" y="2910528"/>
        <a:ext cx="1596420" cy="869684"/>
      </dsp:txXfrm>
    </dsp:sp>
    <dsp:sp modelId="{20885914-321C-4FBC-A410-E019923177A5}">
      <dsp:nvSpPr>
        <dsp:cNvPr id="0" name=""/>
        <dsp:cNvSpPr/>
      </dsp:nvSpPr>
      <dsp:spPr>
        <a:xfrm>
          <a:off x="1942261" y="1893462"/>
          <a:ext cx="1460688" cy="710402"/>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a:t>
          </a:r>
        </a:p>
      </dsp:txBody>
      <dsp:txXfrm>
        <a:off x="1976940" y="1928141"/>
        <a:ext cx="1391330" cy="641044"/>
      </dsp:txXfrm>
    </dsp:sp>
    <dsp:sp modelId="{B5A0A9BD-C48A-46B4-B09B-4946EECB4111}">
      <dsp:nvSpPr>
        <dsp:cNvPr id="0" name=""/>
        <dsp:cNvSpPr/>
      </dsp:nvSpPr>
      <dsp:spPr>
        <a:xfrm>
          <a:off x="1770357" y="311945"/>
          <a:ext cx="2088059" cy="1210988"/>
        </a:xfrm>
        <a:prstGeom prst="roundRect">
          <a:avLst/>
        </a:prstGeom>
        <a:solidFill>
          <a:schemeClr val="bg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Addiction</a:t>
          </a:r>
        </a:p>
      </dsp:txBody>
      <dsp:txXfrm>
        <a:off x="1829473" y="371061"/>
        <a:ext cx="1969827" cy="1092756"/>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A3B4C4-BBA0-4EA9-A2CA-DAF8479D8B2C}" type="datetimeFigureOut">
              <a:rPr lang="en-AU" smtClean="0"/>
              <a:t>23/05/2025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EE24B5-4631-4C76-AD64-166F22DE24F0}" type="slidenum">
              <a:rPr lang="en-AU" smtClean="0"/>
              <a:t>‹#›</a:t>
            </a:fld>
            <a:endParaRPr lang="en-AU"/>
          </a:p>
        </p:txBody>
      </p:sp>
    </p:spTree>
    <p:extLst>
      <p:ext uri="{BB962C8B-B14F-4D97-AF65-F5344CB8AC3E}">
        <p14:creationId xmlns:p14="http://schemas.microsoft.com/office/powerpoint/2010/main" val="2191789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323850"/>
            <a:ext cx="5486400" cy="3086100"/>
          </a:xfrm>
        </p:spPr>
      </p:sp>
      <p:sp>
        <p:nvSpPr>
          <p:cNvPr id="3" name="Notes Placeholder 2"/>
          <p:cNvSpPr>
            <a:spLocks noGrp="1"/>
          </p:cNvSpPr>
          <p:nvPr>
            <p:ph type="body" idx="1"/>
          </p:nvPr>
        </p:nvSpPr>
        <p:spPr>
          <a:xfrm>
            <a:off x="393700" y="3617823"/>
            <a:ext cx="5486400" cy="3600450"/>
          </a:xfrm>
        </p:spPr>
        <p:txBody>
          <a:bodyPr/>
          <a:lstStyle/>
          <a:p>
            <a:endParaRPr lang="en-AU" b="1" dirty="0">
              <a:solidFill>
                <a:schemeClr val="tx1"/>
              </a:solidFill>
            </a:endParaRPr>
          </a:p>
        </p:txBody>
      </p:sp>
      <p:sp>
        <p:nvSpPr>
          <p:cNvPr id="4" name="Slide Number Placeholder 3"/>
          <p:cNvSpPr>
            <a:spLocks noGrp="1"/>
          </p:cNvSpPr>
          <p:nvPr>
            <p:ph type="sldNum" sz="quarter" idx="5"/>
          </p:nvPr>
        </p:nvSpPr>
        <p:spPr/>
        <p:txBody>
          <a:bodyPr/>
          <a:lstStyle/>
          <a:p>
            <a:fld id="{38EE24B5-4631-4C76-AD64-166F22DE24F0}" type="slidenum">
              <a:rPr lang="en-AU" smtClean="0"/>
              <a:t>1</a:t>
            </a:fld>
            <a:endParaRPr lang="en-AU" dirty="0"/>
          </a:p>
        </p:txBody>
      </p:sp>
    </p:spTree>
    <p:extLst>
      <p:ext uri="{BB962C8B-B14F-4D97-AF65-F5344CB8AC3E}">
        <p14:creationId xmlns:p14="http://schemas.microsoft.com/office/powerpoint/2010/main" val="1871823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825" y="301625"/>
            <a:ext cx="5486400" cy="3086100"/>
          </a:xfrm>
        </p:spPr>
      </p:sp>
      <p:sp>
        <p:nvSpPr>
          <p:cNvPr id="3" name="Notes Placeholder 2"/>
          <p:cNvSpPr>
            <a:spLocks noGrp="1"/>
          </p:cNvSpPr>
          <p:nvPr>
            <p:ph type="body" idx="1"/>
          </p:nvPr>
        </p:nvSpPr>
        <p:spPr>
          <a:xfrm>
            <a:off x="377825" y="3647085"/>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i="1" baseline="0" dirty="0">
                <a:latin typeface="+mn-lt"/>
              </a:rPr>
              <a:t>The cycle of use is where we are able to identify where a person may be on their journey. As you can see, for someone who may be using substances to forget, they can become dependent due to the cyclic nature of addiction. For example, if someone is low in mood, experiencing lethargy due to depression or other factors, they may engage in amphetamine use which helps them feel better in the moment. Later, the central nervous system restores to their baseline affect and triggers that person to use again to experience that good feeling once more. The cycle continues. Understanding a person’s use assists DCP case workers to support those in the cycle of substance use and intervene and provide referral and support for drug and alcohol counselling which can assist people to identify their own patterns, triggers and behaviours around their use.</a:t>
            </a:r>
          </a:p>
          <a:p>
            <a:endParaRPr lang="en-AU" dirty="0"/>
          </a:p>
        </p:txBody>
      </p:sp>
      <p:sp>
        <p:nvSpPr>
          <p:cNvPr id="4" name="Slide Number Placeholder 3"/>
          <p:cNvSpPr>
            <a:spLocks noGrp="1"/>
          </p:cNvSpPr>
          <p:nvPr>
            <p:ph type="sldNum" sz="quarter" idx="5"/>
          </p:nvPr>
        </p:nvSpPr>
        <p:spPr/>
        <p:txBody>
          <a:bodyPr/>
          <a:lstStyle/>
          <a:p>
            <a:fld id="{38EE24B5-4631-4C76-AD64-166F22DE24F0}" type="slidenum">
              <a:rPr lang="en-AU" smtClean="0"/>
              <a:t>10</a:t>
            </a:fld>
            <a:endParaRPr lang="en-AU"/>
          </a:p>
        </p:txBody>
      </p:sp>
    </p:spTree>
    <p:extLst>
      <p:ext uri="{BB962C8B-B14F-4D97-AF65-F5344CB8AC3E}">
        <p14:creationId xmlns:p14="http://schemas.microsoft.com/office/powerpoint/2010/main" val="354526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3075" y="301625"/>
            <a:ext cx="5486400" cy="3086100"/>
          </a:xfrm>
        </p:spPr>
      </p:sp>
      <p:sp>
        <p:nvSpPr>
          <p:cNvPr id="3" name="Notes Placeholder 2"/>
          <p:cNvSpPr>
            <a:spLocks noGrp="1"/>
          </p:cNvSpPr>
          <p:nvPr>
            <p:ph type="body" idx="1"/>
          </p:nvPr>
        </p:nvSpPr>
        <p:spPr>
          <a:xfrm>
            <a:off x="393192" y="3617824"/>
            <a:ext cx="5486400" cy="496069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t>11. ‘Nuggets’ - Little Kiwi animation [10 mins]</a:t>
            </a:r>
          </a:p>
          <a:p>
            <a:endParaRPr lang="en-AU"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t>https://www.youtube.com/watch?v=HUngLgGRJpo – [5.05 mins].</a:t>
            </a:r>
          </a:p>
          <a:p>
            <a:endParaRPr lang="en-AU" sz="1200" dirty="0"/>
          </a:p>
          <a:p>
            <a:r>
              <a:rPr lang="en-AU" sz="1200" b="0" i="1" dirty="0"/>
              <a:t>Reflection: d</a:t>
            </a:r>
            <a:r>
              <a:rPr lang="en-AU" sz="1200" i="1" dirty="0"/>
              <a:t>oes anyone have any reflection that they would like to share following this video?</a:t>
            </a:r>
          </a:p>
          <a:p>
            <a:pPr marL="0" indent="0">
              <a:buNone/>
            </a:pPr>
            <a:endParaRPr lang="en-AU" sz="1200" dirty="0"/>
          </a:p>
          <a:p>
            <a:pPr marL="0" indent="0">
              <a:buNone/>
            </a:pPr>
            <a:r>
              <a:rPr lang="en-AU" sz="1200" b="1" dirty="0"/>
              <a:t>Participants may require prompting to gain further insight into the cycle of addiction by hearing the thoughts and reflections of others. </a:t>
            </a:r>
          </a:p>
          <a:p>
            <a:pPr marL="171450" indent="-171450">
              <a:buFontTx/>
              <a:buChar char="-"/>
            </a:pPr>
            <a:r>
              <a:rPr lang="en-AU" sz="1200" b="1" dirty="0"/>
              <a:t>Little kiwi showed a genuine curiosity in the beginning of his journey, which could essentially happen to anyone</a:t>
            </a:r>
          </a:p>
          <a:p>
            <a:pPr marL="171450" indent="-171450">
              <a:buFontTx/>
              <a:buChar char="-"/>
            </a:pPr>
            <a:r>
              <a:rPr lang="en-AU" sz="1200" b="1" dirty="0"/>
              <a:t>Little kiwi was not experiencing dependence in the first few times of use, in fact, he was enjoying himself</a:t>
            </a:r>
          </a:p>
          <a:p>
            <a:pPr marL="171450" indent="-171450">
              <a:buFontTx/>
              <a:buChar char="-"/>
            </a:pPr>
            <a:r>
              <a:rPr lang="en-AU" sz="1200" b="1" dirty="0"/>
              <a:t>Little kiwi started to decline in his mood and physical appearance, which were signs of dependence</a:t>
            </a:r>
          </a:p>
          <a:p>
            <a:pPr marL="171450" indent="-171450">
              <a:buFontTx/>
              <a:buChar char="-"/>
            </a:pPr>
            <a:r>
              <a:rPr lang="en-AU" sz="1200" b="1" dirty="0"/>
              <a:t>Little kiwi attempted to make himself feel better from the withdrawal from substance use by using again</a:t>
            </a:r>
          </a:p>
          <a:p>
            <a:pPr marL="171450" indent="-171450">
              <a:buFontTx/>
              <a:buChar char="-"/>
            </a:pPr>
            <a:r>
              <a:rPr lang="en-AU" sz="1200" b="1" dirty="0"/>
              <a:t>Little kiwi experienced a dependence where he needed to use more (quantity) and more frequently.</a:t>
            </a:r>
          </a:p>
        </p:txBody>
      </p:sp>
      <p:sp>
        <p:nvSpPr>
          <p:cNvPr id="4" name="Slide Number Placeholder 3"/>
          <p:cNvSpPr>
            <a:spLocks noGrp="1"/>
          </p:cNvSpPr>
          <p:nvPr>
            <p:ph type="sldNum" sz="quarter" idx="5"/>
          </p:nvPr>
        </p:nvSpPr>
        <p:spPr/>
        <p:txBody>
          <a:bodyPr/>
          <a:lstStyle/>
          <a:p>
            <a:fld id="{38EE24B5-4631-4C76-AD64-166F22DE24F0}" type="slidenum">
              <a:rPr lang="en-AU" smtClean="0"/>
              <a:t>11</a:t>
            </a:fld>
            <a:endParaRPr lang="en-AU"/>
          </a:p>
        </p:txBody>
      </p:sp>
    </p:spTree>
    <p:extLst>
      <p:ext uri="{BB962C8B-B14F-4D97-AF65-F5344CB8AC3E}">
        <p14:creationId xmlns:p14="http://schemas.microsoft.com/office/powerpoint/2010/main" val="2331010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1813" y="287338"/>
            <a:ext cx="5486400" cy="3086100"/>
          </a:xfrm>
        </p:spPr>
      </p:sp>
      <p:sp>
        <p:nvSpPr>
          <p:cNvPr id="3" name="Notes Placeholder 2"/>
          <p:cNvSpPr>
            <a:spLocks noGrp="1"/>
          </p:cNvSpPr>
          <p:nvPr>
            <p:ph type="body" idx="1"/>
          </p:nvPr>
        </p:nvSpPr>
        <p:spPr>
          <a:xfrm>
            <a:off x="466344" y="3610508"/>
            <a:ext cx="5486400" cy="5533492"/>
          </a:xfrm>
        </p:spPr>
        <p:txBody>
          <a:bodyPr/>
          <a:lstStyle/>
          <a:p>
            <a:r>
              <a:rPr lang="en-AU" sz="1200" i="1" dirty="0"/>
              <a:t>Having a better understanding of how substance use impacts the body, and mind will help us understand the journey that birth parents have experienced that may have led to them not being able to be the best version of themselves and provide safety for their kids. Having this knowledge will also help you recognise signs and symptoms of use in our children and young people. </a:t>
            </a:r>
          </a:p>
          <a:p>
            <a:endParaRPr lang="en-AU" sz="1200" i="1" dirty="0"/>
          </a:p>
          <a:p>
            <a:r>
              <a:rPr lang="en-AU" sz="1200" i="1" dirty="0"/>
              <a:t>One way to categorise</a:t>
            </a:r>
            <a:r>
              <a:rPr lang="en-AU" sz="1200" i="1" baseline="0" dirty="0"/>
              <a:t> drugs is by their impact on the nervous system. The nervous system is your brain and your spinal cord and the two are attached by your brain stem and connects all of your nerves that lie outside of the nervous system to organs limbs and skin. </a:t>
            </a:r>
          </a:p>
          <a:p>
            <a:endParaRPr lang="en-AU" sz="1200" i="1" baseline="0" dirty="0"/>
          </a:p>
          <a:p>
            <a:r>
              <a:rPr lang="en-AU" sz="1200" b="1" i="0" baseline="0" dirty="0"/>
              <a:t>Optional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baseline="0" dirty="0"/>
              <a:t>The way that drugs are absorbed into the body is dependent on the way that they are taken, for example via injection into the skin/muscle, smoking, or ingesting. Each method has a different delivery system and is processed by different parts of the body. For example, intravenous use (injection or under skin, in muscles) goes straight into blood stream able to circulate around body instantly, crosses blood brain quickly.  Smoking enters the body through our lungs or ingestion through stomach and small intestines, processed in the liver and then enters blood stream.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baseline="0" dirty="0"/>
              <a:t>Definition of a psychoactive drug: </a:t>
            </a:r>
            <a:r>
              <a:rPr lang="en-AU" b="1" i="0" dirty="0">
                <a:effectLst/>
                <a:latin typeface="+mn-lt"/>
              </a:rPr>
              <a:t>substances that, when taken in or administered into one's system, affect mental processes, e.g. perception, consciousness, cognition or mood and emotions.</a:t>
            </a:r>
            <a:endParaRPr lang="en-AU" sz="1200" b="1" i="1" baseline="0" dirty="0">
              <a:latin typeface="+mn-lt"/>
            </a:endParaRPr>
          </a:p>
          <a:p>
            <a:endParaRPr lang="en-AU" baseline="0" dirty="0"/>
          </a:p>
        </p:txBody>
      </p:sp>
      <p:sp>
        <p:nvSpPr>
          <p:cNvPr id="4" name="Slide Number Placeholder 3"/>
          <p:cNvSpPr>
            <a:spLocks noGrp="1"/>
          </p:cNvSpPr>
          <p:nvPr>
            <p:ph type="sldNum" sz="quarter" idx="5"/>
          </p:nvPr>
        </p:nvSpPr>
        <p:spPr/>
        <p:txBody>
          <a:bodyPr/>
          <a:lstStyle/>
          <a:p>
            <a:fld id="{38EE24B5-4631-4C76-AD64-166F22DE24F0}" type="slidenum">
              <a:rPr lang="en-AU" smtClean="0"/>
              <a:t>12</a:t>
            </a:fld>
            <a:endParaRPr lang="en-AU"/>
          </a:p>
        </p:txBody>
      </p:sp>
    </p:spTree>
    <p:extLst>
      <p:ext uri="{BB962C8B-B14F-4D97-AF65-F5344CB8AC3E}">
        <p14:creationId xmlns:p14="http://schemas.microsoft.com/office/powerpoint/2010/main" val="2138755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382588"/>
            <a:ext cx="5486400" cy="3086100"/>
          </a:xfrm>
        </p:spPr>
      </p:sp>
      <p:sp>
        <p:nvSpPr>
          <p:cNvPr id="3" name="Notes Placeholder 2"/>
          <p:cNvSpPr>
            <a:spLocks noGrp="1"/>
          </p:cNvSpPr>
          <p:nvPr>
            <p:ph type="body" idx="1"/>
          </p:nvPr>
        </p:nvSpPr>
        <p:spPr>
          <a:xfrm>
            <a:off x="312725" y="3632454"/>
            <a:ext cx="5486400" cy="4188072"/>
          </a:xfrm>
        </p:spPr>
        <p:txBody>
          <a:bodyPr/>
          <a:lstStyle/>
          <a:p>
            <a:pPr algn="l"/>
            <a:r>
              <a:rPr lang="en-AU" sz="1200" b="0" i="1" u="none" strike="noStrike" baseline="0" dirty="0">
                <a:latin typeface="+mn-lt"/>
              </a:rPr>
              <a:t>The Children and Young People (Safety) Act 2017 gives DCP powers to ensure all children and young people are safe from harm. </a:t>
            </a:r>
            <a:r>
              <a:rPr lang="en-AU" sz="1200" b="0" i="1" u="none" strike="noStrike" baseline="0" dirty="0">
                <a:solidFill>
                  <a:srgbClr val="000000"/>
                </a:solidFill>
                <a:latin typeface="+mn-lt"/>
              </a:rPr>
              <a:t> Substance misuse becomes a child protection issue when it causes children and young people harm or places them at risk of harm. As we have discussed, substance misuse can compromise a caregiver’s ability to ensure the safety and wellbeing of their child. </a:t>
            </a:r>
          </a:p>
          <a:p>
            <a:pPr algn="l"/>
            <a:endParaRPr lang="en-AU" sz="1200" b="0" i="1" u="none" strike="noStrike" baseline="0" dirty="0">
              <a:solidFill>
                <a:srgbClr val="000000"/>
              </a:solidFill>
              <a:latin typeface="+mn-lt"/>
            </a:endParaRPr>
          </a:p>
          <a:p>
            <a:r>
              <a:rPr lang="en-AU" sz="1200" b="0" i="1" u="none" strike="noStrike" baseline="0" dirty="0">
                <a:solidFill>
                  <a:srgbClr val="000000"/>
                </a:solidFill>
                <a:latin typeface="+mn-lt"/>
              </a:rPr>
              <a:t>Substance misuse can have a range of negative impacts on parenting and children and young people. A caregiver’s capacity to provide responsive and emotionally attuned care can be compromised either when they are affected by the substance (i.e. “high”) or during withdrawal or recovery (i.e. “coming down”). For example: some people might justify their use by saying that they only use substances at night whilst the children are asleep or only on the weekends that the children are with another caregiver. This does not necessarily reduce risk, particularly in the withdrawal or recovery phase. Effects during the withdrawal and recovery phase could include irritability, aggression, paranoia or impaired judgement, as well as being physically unable to respond appropriately to the child to ensure their safety or meet their needs. </a:t>
            </a:r>
          </a:p>
          <a:p>
            <a:endParaRPr lang="en-AU" sz="1200" b="0" i="1" u="none" strike="noStrike" baseline="0" dirty="0">
              <a:solidFill>
                <a:srgbClr val="000000"/>
              </a:solidFill>
              <a:latin typeface="+mn-lt"/>
            </a:endParaRPr>
          </a:p>
          <a:p>
            <a:r>
              <a:rPr lang="en-AU" sz="1200" b="0" i="1" u="none" strike="noStrike" baseline="0" dirty="0">
                <a:solidFill>
                  <a:srgbClr val="000000"/>
                </a:solidFill>
                <a:latin typeface="+mn-lt"/>
              </a:rPr>
              <a:t>Additionally, caregiver substance misuse can place children and young people at risk of accidental ingestion of or exposure to substances or needle stick, or other drug paraphernalia injuries. Children and young people may also experience emotional harm where they are exposed to the effects of substance misuse on their caregiver such as reduced alertness or unconsciousness. These experiences can be extremely frightening for children and young people. </a:t>
            </a:r>
          </a:p>
          <a:p>
            <a:pPr algn="l"/>
            <a:endParaRPr lang="en-AU" sz="1200" b="0" i="1" u="none" strike="noStrike" baseline="0" dirty="0">
              <a:solidFill>
                <a:srgbClr val="000000"/>
              </a:solidFill>
              <a:latin typeface="+mn-lt"/>
            </a:endParaRPr>
          </a:p>
          <a:p>
            <a:r>
              <a:rPr lang="en-AU" sz="1200" b="0" i="1" u="none" strike="noStrike" baseline="0" dirty="0">
                <a:solidFill>
                  <a:srgbClr val="000000"/>
                </a:solidFill>
                <a:latin typeface="+mn-lt"/>
              </a:rPr>
              <a:t>Children and young people could also be exposed to dangerous or criminal behaviours associated with the purchase or production of illicit substances that could pose risks of emotional and physical harm. Children and young people may also be left alone when their caregivers are out of the home seeking or using substances. In addition, caregivers may prioritise the financing of substance misuse above the needs of their children and thus children and young people may be deprived of necessities such as food. </a:t>
            </a:r>
          </a:p>
          <a:p>
            <a:endParaRPr lang="en-AU" sz="1200" b="0" i="1" u="none" strike="noStrike" baseline="0" dirty="0">
              <a:solidFill>
                <a:srgbClr val="000000"/>
              </a:solidFill>
              <a:latin typeface="+mn-lt"/>
            </a:endParaRPr>
          </a:p>
          <a:p>
            <a:r>
              <a:rPr lang="en-AU" sz="1200" b="0" i="1" u="none" strike="noStrike" baseline="0" dirty="0">
                <a:solidFill>
                  <a:srgbClr val="000000"/>
                </a:solidFill>
                <a:latin typeface="+mn-lt"/>
              </a:rPr>
              <a:t>Infants and young children are particularly vulnerable to harm as a result of caregiver substance misuse. Infants and young children are entirely dependent on their caregivers and where the caregiver’s ability to meet these needs is compromised as a result of substance misuse, the consequences experienced by infants and young children can be significant, including child death. </a:t>
            </a:r>
          </a:p>
          <a:p>
            <a:endParaRPr lang="en-AU" sz="1200" b="0" i="1" u="none" strike="noStrike" baseline="0" dirty="0">
              <a:solidFill>
                <a:srgbClr val="000000"/>
              </a:solidFill>
              <a:latin typeface="+mn-lt"/>
            </a:endParaRPr>
          </a:p>
          <a:p>
            <a:r>
              <a:rPr lang="en-AU" sz="1200" b="0" i="1" u="none" strike="noStrike" baseline="0" dirty="0">
                <a:solidFill>
                  <a:srgbClr val="000000"/>
                </a:solidFill>
                <a:latin typeface="+mn-lt"/>
              </a:rPr>
              <a:t>In addition to the risks posed to children and young people when their caregivers are substance affected, they may be vulnerable to harm perpetrated by others. For example, a parent may be unable to appropriately supervise the child due to their substance misuse which may enable a perpetrator of harm to have greater access to the child. </a:t>
            </a:r>
          </a:p>
          <a:p>
            <a:endParaRPr lang="en-AU" sz="1200" b="0" i="1" u="none" strike="noStrike" baseline="0" dirty="0">
              <a:solidFill>
                <a:srgbClr val="000000"/>
              </a:solidFill>
              <a:latin typeface="+mn-lt"/>
            </a:endParaRPr>
          </a:p>
          <a:p>
            <a:r>
              <a:rPr lang="en-AU" sz="1200" i="1" dirty="0">
                <a:effectLst/>
                <a:latin typeface="+mn-lt"/>
              </a:rPr>
              <a:t>Children and young people in care can experience a range of adverse outcomes as a result of their trauma experiences and require security and stability to promote emotional wellbeing and healing from trauma.</a:t>
            </a:r>
            <a:endParaRPr lang="en-AU" sz="1800" b="0" i="0" u="none" strike="noStrike" baseline="0" dirty="0">
              <a:solidFill>
                <a:srgbClr val="000000"/>
              </a:solidFill>
              <a:latin typeface="Calibri" panose="020F0502020204030204" pitchFamily="34" charset="0"/>
            </a:endParaRPr>
          </a:p>
          <a:p>
            <a:endParaRPr lang="en-AU" sz="1800" b="0" i="0" u="none" strike="noStrike" baseline="0" dirty="0">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8EE24B5-4631-4C76-AD64-166F22DE24F0}" type="slidenum">
              <a:rPr lang="en-AU" smtClean="0"/>
              <a:t>13</a:t>
            </a:fld>
            <a:endParaRPr lang="en-AU"/>
          </a:p>
        </p:txBody>
      </p:sp>
    </p:spTree>
    <p:extLst>
      <p:ext uri="{BB962C8B-B14F-4D97-AF65-F5344CB8AC3E}">
        <p14:creationId xmlns:p14="http://schemas.microsoft.com/office/powerpoint/2010/main" val="1583429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5763" y="346075"/>
            <a:ext cx="5486400" cy="3086100"/>
          </a:xfrm>
        </p:spPr>
      </p:sp>
      <p:sp>
        <p:nvSpPr>
          <p:cNvPr id="3" name="Notes Placeholder 2"/>
          <p:cNvSpPr>
            <a:spLocks noGrp="1"/>
          </p:cNvSpPr>
          <p:nvPr>
            <p:ph type="body" idx="1"/>
          </p:nvPr>
        </p:nvSpPr>
        <p:spPr>
          <a:xfrm>
            <a:off x="385763" y="3793388"/>
            <a:ext cx="5486400" cy="3600450"/>
          </a:xfrm>
        </p:spPr>
        <p:txBody>
          <a:bodyPr/>
          <a:lstStyle/>
          <a:p>
            <a:r>
              <a:rPr lang="en-AU" sz="1200" b="0" i="1" u="none" strike="noStrike" baseline="0" dirty="0">
                <a:solidFill>
                  <a:srgbClr val="000000"/>
                </a:solidFill>
                <a:latin typeface="+mn-lt"/>
              </a:rPr>
              <a:t>Consumption during pregnancy can increase the risk of miscarriage, premature birth, stillbirth, low birthweight, as well as being born small. Some of you will be caring for children who have experienced exposure to substances prior to birth. </a:t>
            </a:r>
          </a:p>
          <a:p>
            <a:endParaRPr lang="en-AU" sz="1200" b="0" i="1" u="none" strike="noStrike" baseline="0" dirty="0">
              <a:solidFill>
                <a:srgbClr val="000000"/>
              </a:solidFill>
              <a:latin typeface="+mn-lt"/>
            </a:endParaRPr>
          </a:p>
        </p:txBody>
      </p:sp>
      <p:sp>
        <p:nvSpPr>
          <p:cNvPr id="4" name="Slide Number Placeholder 3"/>
          <p:cNvSpPr>
            <a:spLocks noGrp="1"/>
          </p:cNvSpPr>
          <p:nvPr>
            <p:ph type="sldNum" sz="quarter" idx="5"/>
          </p:nvPr>
        </p:nvSpPr>
        <p:spPr/>
        <p:txBody>
          <a:bodyPr/>
          <a:lstStyle/>
          <a:p>
            <a:fld id="{38EE24B5-4631-4C76-AD64-166F22DE24F0}" type="slidenum">
              <a:rPr lang="en-AU" smtClean="0"/>
              <a:t>14</a:t>
            </a:fld>
            <a:endParaRPr lang="en-AU"/>
          </a:p>
        </p:txBody>
      </p:sp>
    </p:spTree>
    <p:extLst>
      <p:ext uri="{BB962C8B-B14F-4D97-AF65-F5344CB8AC3E}">
        <p14:creationId xmlns:p14="http://schemas.microsoft.com/office/powerpoint/2010/main" val="13509122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8950" y="419100"/>
            <a:ext cx="5486400" cy="3086100"/>
          </a:xfrm>
        </p:spPr>
      </p:sp>
      <p:sp>
        <p:nvSpPr>
          <p:cNvPr id="3" name="Notes Placeholder 2"/>
          <p:cNvSpPr>
            <a:spLocks noGrp="1"/>
          </p:cNvSpPr>
          <p:nvPr>
            <p:ph type="body" idx="1"/>
          </p:nvPr>
        </p:nvSpPr>
        <p:spPr>
          <a:xfrm>
            <a:off x="488950" y="3838575"/>
            <a:ext cx="5486400" cy="3957887"/>
          </a:xfrm>
        </p:spPr>
        <p:txBody>
          <a:bodyPr/>
          <a:lstStyle/>
          <a:p>
            <a:r>
              <a:rPr lang="en-AU" sz="1200" b="0" i="1" u="none" strike="noStrike" baseline="0" dirty="0">
                <a:solidFill>
                  <a:srgbClr val="000000"/>
                </a:solidFill>
                <a:latin typeface="+mn-lt"/>
              </a:rPr>
              <a:t>During the early weeks of pregnancy, the developing embryo is particularly vulnerable to the effects of substances. Exposure can alter the development of cells that go on to form the placenta. The developing foetus is most vulnerable to structural damage during the first three to six weeks of gestation.</a:t>
            </a:r>
          </a:p>
          <a:p>
            <a:endParaRPr lang="en-AU" sz="1200" b="0" i="1" u="none" strike="noStrike" baseline="0" dirty="0">
              <a:solidFill>
                <a:srgbClr val="000000"/>
              </a:solidFill>
              <a:latin typeface="+mn-lt"/>
            </a:endParaRPr>
          </a:p>
          <a:p>
            <a:r>
              <a:rPr lang="en-AU" sz="1200" b="0" i="1" u="none" strike="noStrike" baseline="0" dirty="0">
                <a:solidFill>
                  <a:srgbClr val="000000"/>
                </a:solidFill>
                <a:latin typeface="+mn-lt"/>
              </a:rPr>
              <a:t>The foetus has limited capacity to process substances and therefore, alcohol or other drugs enters unchanged into the amniotic fluid. When the foetus swallows the amniotic fluid, this prolongs the duration of exposure. </a:t>
            </a:r>
          </a:p>
          <a:p>
            <a:endParaRPr lang="en-AU" sz="1200" b="0" i="1" u="none" strike="noStrike" baseline="0" dirty="0">
              <a:solidFill>
                <a:srgbClr val="000000"/>
              </a:solidFill>
              <a:latin typeface="+mn-lt"/>
            </a:endParaRPr>
          </a:p>
          <a:p>
            <a:r>
              <a:rPr lang="en-AU" sz="1200" b="0" i="1" u="none" strike="noStrike" baseline="0" dirty="0">
                <a:solidFill>
                  <a:srgbClr val="000000"/>
                </a:solidFill>
                <a:latin typeface="+mn-lt"/>
              </a:rPr>
              <a:t>Timing and dose of exposure both impact the type of organs and systems affected, as well as the extent to which they are affected. For example, if exposure occurs while the heart or kidneys are developing, this may result in congenital defects of these organs. Brain development, which continues throughout pregnancy and into the early years of childhood, may be impacted by exposure at any time during pregnancy. </a:t>
            </a:r>
          </a:p>
          <a:p>
            <a:endParaRPr lang="en-AU" sz="1800" b="0" i="0" u="none" strike="noStrike" baseline="0" dirty="0">
              <a:solidFill>
                <a:srgbClr val="000000"/>
              </a:solidFill>
              <a:latin typeface="Titillium Web" panose="00000500000000000000" pitchFamily="2" charset="0"/>
            </a:endParaRPr>
          </a:p>
        </p:txBody>
      </p:sp>
      <p:sp>
        <p:nvSpPr>
          <p:cNvPr id="4" name="Slide Number Placeholder 3"/>
          <p:cNvSpPr>
            <a:spLocks noGrp="1"/>
          </p:cNvSpPr>
          <p:nvPr>
            <p:ph type="sldNum" sz="quarter" idx="5"/>
          </p:nvPr>
        </p:nvSpPr>
        <p:spPr/>
        <p:txBody>
          <a:bodyPr/>
          <a:lstStyle/>
          <a:p>
            <a:fld id="{38EE24B5-4631-4C76-AD64-166F22DE24F0}" type="slidenum">
              <a:rPr lang="en-AU" smtClean="0"/>
              <a:t>15</a:t>
            </a:fld>
            <a:endParaRPr lang="en-AU"/>
          </a:p>
        </p:txBody>
      </p:sp>
    </p:spTree>
    <p:extLst>
      <p:ext uri="{BB962C8B-B14F-4D97-AF65-F5344CB8AC3E}">
        <p14:creationId xmlns:p14="http://schemas.microsoft.com/office/powerpoint/2010/main" val="959886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6725" y="360363"/>
            <a:ext cx="5486400" cy="3086100"/>
          </a:xfrm>
        </p:spPr>
      </p:sp>
      <p:sp>
        <p:nvSpPr>
          <p:cNvPr id="3" name="Notes Placeholder 2"/>
          <p:cNvSpPr>
            <a:spLocks noGrp="1"/>
          </p:cNvSpPr>
          <p:nvPr>
            <p:ph type="body" idx="1"/>
          </p:nvPr>
        </p:nvSpPr>
        <p:spPr>
          <a:xfrm>
            <a:off x="466725" y="3647083"/>
            <a:ext cx="5486400" cy="5244253"/>
          </a:xfrm>
        </p:spPr>
        <p:txBody>
          <a:bodyPr/>
          <a:lstStyle/>
          <a:p>
            <a:r>
              <a:rPr lang="en-AU" sz="1200" b="0" i="1" u="none" strike="noStrike" baseline="0" dirty="0">
                <a:latin typeface="+mn-lt"/>
              </a:rPr>
              <a:t>Prenatal exposure can disrupt the development of all the organs and systems in the body and can result in an array of neurobehavioural and physical outcomes collectively known as Foetal Alcohol Spectrum Disorder (FASD) or NAS (Neonatal Abstinence Syndrome). </a:t>
            </a:r>
          </a:p>
          <a:p>
            <a:endParaRPr lang="en-AU" sz="1200" b="0" i="1" u="none" strike="noStrike"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u="none" strike="noStrike" baseline="0" dirty="0">
                <a:latin typeface="+mn-lt"/>
              </a:rPr>
              <a:t>FASD specifically, is a condition that requires a diagnosis and maternal substance use during pregnancy needs to be confirmed to reach a diagnosis. If you have concern about your child’s development and suspect that your child or young person may have been exposed during pregnancy, speak with your support worker or DCP case worker and they can guide you towards seeking an assessment. </a:t>
            </a:r>
          </a:p>
          <a:p>
            <a:endParaRPr lang="en-AU" sz="1200" b="0" i="1" u="none" strike="noStrike" baseline="0" dirty="0">
              <a:latin typeface="+mn-lt"/>
            </a:endParaRPr>
          </a:p>
          <a:p>
            <a:r>
              <a:rPr lang="en-AU" sz="1200" b="0" i="1" u="none" strike="noStrike" baseline="0" dirty="0">
                <a:latin typeface="+mn-lt"/>
              </a:rPr>
              <a:t>Even without a diagnosis, children who have been exposed to substances in utero can experience challenges in a range of different domains including executive functioning, language development, learning and memory, adaptive functioning, and academic performance. It is a spectrum and there are a wide range of factors that influence children’s development. Children also experience increased rates of asthma, as well as eye, skin and heart conditions, compared with the general population.</a:t>
            </a:r>
          </a:p>
          <a:p>
            <a:endParaRPr lang="en-AU" sz="1200" b="0" i="1" u="none" strike="noStrike"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u="none" strike="noStrike" baseline="0" dirty="0">
                <a:latin typeface="+mn-lt"/>
              </a:rPr>
              <a:t>Here is a video of a caregiver speaking to the experience of providing care for a child who has experienced parental alcohol use during pregnancy and has been diagnosed with FASD. This video has been produced by NoFASD, a National organisation for foetal alcohol spectrum disorders. </a:t>
            </a:r>
          </a:p>
          <a:p>
            <a:endParaRPr lang="en-AU" sz="1200" b="0" i="1" u="none" strike="noStrike"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u="none" strike="noStrike" baseline="0" dirty="0">
                <a:latin typeface="+mn-lt"/>
              </a:rPr>
              <a:t>Video The effects of FASD [5.08].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i="0" u="none" strike="noStrike"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mn-lt"/>
                <a:ea typeface="Calibri" panose="020F0502020204030204" pitchFamily="34" charset="0"/>
                <a:cs typeface="Calibri Light" panose="020F0302020204030204" pitchFamily="34" charset="0"/>
              </a:rPr>
              <a:t>https://www.nofasd.org.au/parents-caregivers-family/understanding-fasd/the-effects-of-fasd/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i="0" u="none" strike="noStrike" baseline="0" dirty="0">
              <a:effectLst/>
              <a:latin typeface="+mn-lt"/>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b="0" i="1" dirty="0">
                <a:solidFill>
                  <a:srgbClr val="484848"/>
                </a:solidFill>
                <a:effectLst/>
                <a:latin typeface="+mn-lt"/>
              </a:rPr>
              <a:t>The majority of children and adults who have FASD live with significant cognitive, behavioural, health and learning difficulties, including problems with memory, attention, cause and effect reasoning, impulsivity, receptive language and adaptive functioning difficulties. These difficulties are lifelong and have a significant impact on behaviour.  Positive outcomes can be achieved when caregivers are appropriately supported to understand their child’s behaviour as a symptom of brain damage.</a:t>
            </a:r>
            <a:endParaRPr lang="en-AU" sz="1200" b="1" i="1" u="none" strike="noStrike" baseline="0" dirty="0">
              <a:latin typeface="+mn-lt"/>
            </a:endParaRPr>
          </a:p>
          <a:p>
            <a:endParaRPr lang="en-AU" sz="1200" b="0" i="1" u="none" strike="noStrike" baseline="0" dirty="0">
              <a:solidFill>
                <a:srgbClr val="000000"/>
              </a:solidFill>
              <a:latin typeface="+mn-lt"/>
            </a:endParaRPr>
          </a:p>
          <a:p>
            <a:r>
              <a:rPr lang="en-AU" sz="1200" b="1" i="0" u="none" strike="noStrike" baseline="0" dirty="0">
                <a:solidFill>
                  <a:srgbClr val="000000"/>
                </a:solidFill>
                <a:latin typeface="+mn-lt"/>
              </a:rPr>
              <a:t>Ref: fasdhub.org.au and NOFASD’s website: nofasd.org.au. </a:t>
            </a:r>
            <a:endParaRPr lang="en-AU" sz="1200" b="1" i="0" dirty="0">
              <a:latin typeface="+mn-lt"/>
            </a:endParaRPr>
          </a:p>
        </p:txBody>
      </p:sp>
      <p:sp>
        <p:nvSpPr>
          <p:cNvPr id="4" name="Slide Number Placeholder 3"/>
          <p:cNvSpPr>
            <a:spLocks noGrp="1"/>
          </p:cNvSpPr>
          <p:nvPr>
            <p:ph type="sldNum" sz="quarter" idx="5"/>
          </p:nvPr>
        </p:nvSpPr>
        <p:spPr/>
        <p:txBody>
          <a:bodyPr/>
          <a:lstStyle/>
          <a:p>
            <a:fld id="{38EE24B5-4631-4C76-AD64-166F22DE24F0}" type="slidenum">
              <a:rPr lang="en-AU" smtClean="0"/>
              <a:t>16</a:t>
            </a:fld>
            <a:endParaRPr lang="en-AU"/>
          </a:p>
        </p:txBody>
      </p:sp>
    </p:spTree>
    <p:extLst>
      <p:ext uri="{BB962C8B-B14F-4D97-AF65-F5344CB8AC3E}">
        <p14:creationId xmlns:p14="http://schemas.microsoft.com/office/powerpoint/2010/main" val="2001448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382588"/>
            <a:ext cx="5486400" cy="3086100"/>
          </a:xfrm>
        </p:spPr>
      </p:sp>
      <p:sp>
        <p:nvSpPr>
          <p:cNvPr id="3" name="Notes Placeholder 2"/>
          <p:cNvSpPr>
            <a:spLocks noGrp="1"/>
          </p:cNvSpPr>
          <p:nvPr>
            <p:ph type="body" idx="1"/>
          </p:nvPr>
        </p:nvSpPr>
        <p:spPr>
          <a:xfrm>
            <a:off x="481013" y="3742182"/>
            <a:ext cx="5486400" cy="3600450"/>
          </a:xfrm>
        </p:spPr>
        <p:txBody>
          <a:bodyPr/>
          <a:lstStyle/>
          <a:p>
            <a:r>
              <a:rPr lang="en-AU" i="1" dirty="0"/>
              <a:t>We would like to hear from you about your child’s development. Child development and what is considered normal is varied, but if we know that our children have been exposed to substances in utero or experienced an unsafe environment due to parental substance use following birth, we can better understand their behaviour and therefore, learn new ways to respond to them therapeutically. This is completely optional, we learn a lot from each other's experiences and identifying some common challenges in raising children and young people who have experienced a difficult start to life will help us with our next section where we look at common behaviours, and tips and strategies that may be helpful to you. </a:t>
            </a:r>
          </a:p>
        </p:txBody>
      </p:sp>
      <p:sp>
        <p:nvSpPr>
          <p:cNvPr id="4" name="Slide Number Placeholder 3"/>
          <p:cNvSpPr>
            <a:spLocks noGrp="1"/>
          </p:cNvSpPr>
          <p:nvPr>
            <p:ph type="sldNum" sz="quarter" idx="5"/>
          </p:nvPr>
        </p:nvSpPr>
        <p:spPr/>
        <p:txBody>
          <a:bodyPr/>
          <a:lstStyle/>
          <a:p>
            <a:fld id="{38EE24B5-4631-4C76-AD64-166F22DE24F0}" type="slidenum">
              <a:rPr lang="en-AU" smtClean="0"/>
              <a:t>17</a:t>
            </a:fld>
            <a:endParaRPr lang="en-AU"/>
          </a:p>
        </p:txBody>
      </p:sp>
    </p:spTree>
    <p:extLst>
      <p:ext uri="{BB962C8B-B14F-4D97-AF65-F5344CB8AC3E}">
        <p14:creationId xmlns:p14="http://schemas.microsoft.com/office/powerpoint/2010/main" val="24806690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5300" y="368300"/>
            <a:ext cx="5486400" cy="3086100"/>
          </a:xfrm>
        </p:spPr>
      </p:sp>
      <p:sp>
        <p:nvSpPr>
          <p:cNvPr id="3" name="Notes Placeholder 2"/>
          <p:cNvSpPr>
            <a:spLocks noGrp="1"/>
          </p:cNvSpPr>
          <p:nvPr>
            <p:ph type="body" idx="1"/>
          </p:nvPr>
        </p:nvSpPr>
        <p:spPr>
          <a:xfrm>
            <a:off x="495300" y="3764128"/>
            <a:ext cx="5486400" cy="4224840"/>
          </a:xfrm>
        </p:spPr>
        <p:txBody>
          <a:bodyPr/>
          <a:lstStyle/>
          <a:p>
            <a:r>
              <a:rPr lang="en-AU" sz="1200" i="1" dirty="0">
                <a:effectLst/>
                <a:latin typeface="+mn-lt"/>
              </a:rPr>
              <a:t>Children and young people who have experienced abuse and neglect as a result of parental substance use will most likely have impacts on their attachment and how they form relationships, how they understand themselves and how they respond to the world around them. Recognising the developmental and attachment needs of children is important because it impacts not only on the child or young person’s development but also on their adult functioning.</a:t>
            </a:r>
            <a:endParaRPr lang="en-AU" sz="1200" b="0" i="1" u="none" strike="noStrike" baseline="0" dirty="0">
              <a:latin typeface="+mn-lt"/>
            </a:endParaRPr>
          </a:p>
          <a:p>
            <a:endParaRPr lang="en-AU" b="1" i="1" dirty="0"/>
          </a:p>
          <a:p>
            <a:r>
              <a:rPr lang="en-AU" sz="1200" i="1" dirty="0">
                <a:effectLst/>
                <a:latin typeface="+mn-lt"/>
              </a:rPr>
              <a:t>We need to understand typical child and adolescent developmental trajectories and milestones to be able to identify where children or young people may be experiencing developmental delays and/or disability.</a:t>
            </a:r>
          </a:p>
          <a:p>
            <a:endParaRPr lang="en-AU" b="0" i="1" dirty="0"/>
          </a:p>
        </p:txBody>
      </p:sp>
      <p:sp>
        <p:nvSpPr>
          <p:cNvPr id="4" name="Slide Number Placeholder 3"/>
          <p:cNvSpPr>
            <a:spLocks noGrp="1"/>
          </p:cNvSpPr>
          <p:nvPr>
            <p:ph type="sldNum" sz="quarter" idx="5"/>
          </p:nvPr>
        </p:nvSpPr>
        <p:spPr/>
        <p:txBody>
          <a:bodyPr/>
          <a:lstStyle/>
          <a:p>
            <a:fld id="{38EE24B5-4631-4C76-AD64-166F22DE24F0}" type="slidenum">
              <a:rPr lang="en-AU" smtClean="0"/>
              <a:t>18</a:t>
            </a:fld>
            <a:endParaRPr lang="en-AU"/>
          </a:p>
        </p:txBody>
      </p:sp>
    </p:spTree>
    <p:extLst>
      <p:ext uri="{BB962C8B-B14F-4D97-AF65-F5344CB8AC3E}">
        <p14:creationId xmlns:p14="http://schemas.microsoft.com/office/powerpoint/2010/main" val="31992821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404813"/>
            <a:ext cx="5486400" cy="3086100"/>
          </a:xfrm>
        </p:spPr>
      </p:sp>
      <p:sp>
        <p:nvSpPr>
          <p:cNvPr id="3" name="Notes Placeholder 2"/>
          <p:cNvSpPr>
            <a:spLocks noGrp="1"/>
          </p:cNvSpPr>
          <p:nvPr>
            <p:ph type="body" idx="1"/>
          </p:nvPr>
        </p:nvSpPr>
        <p:spPr>
          <a:xfrm>
            <a:off x="422275" y="3764128"/>
            <a:ext cx="5486400" cy="3600450"/>
          </a:xfrm>
        </p:spPr>
        <p:txBody>
          <a:bodyPr/>
          <a:lstStyle/>
          <a:p>
            <a:pPr algn="l"/>
            <a:r>
              <a:rPr lang="en-AU" sz="1200" b="0" i="1" u="none" strike="noStrike" baseline="0" dirty="0">
                <a:latin typeface="Calibri" panose="020F0502020204030204" pitchFamily="34" charset="0"/>
              </a:rPr>
              <a:t>Memory is about retaining and storing information and understanding and using prior knowledge for later use. It is the case that children who have been exposed to substances during pregnancy may get something right one day, even the next, then on the third day it is as if the skill has never been learnt. The lack of consistent knowledge means rules for sport or the spelling of words or remembering number concepts results in not being part of the team or relentless work on daily schoolwork tasks until they have it correct. This can be frustrating for carers too.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baseline="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u="none" strike="noStrike" baseline="0" dirty="0">
                <a:solidFill>
                  <a:schemeClr val="tx1"/>
                </a:solidFill>
                <a:latin typeface="+mn-lt"/>
                <a:cs typeface="Calibri Light" panose="020F0302020204030204" pitchFamily="34" charset="0"/>
              </a:rPr>
              <a:t>Strategies to support children with memory or attention challenges: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i="0" u="none" strike="noStrike" baseline="0" dirty="0">
              <a:latin typeface="+mn-lt"/>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AU" sz="1200" b="0" i="1" u="none" strike="noStrike" baseline="0" dirty="0">
                <a:latin typeface="+mn-lt"/>
                <a:cs typeface="Calibri Light" panose="020F0302020204030204" pitchFamily="34" charset="0"/>
              </a:rPr>
              <a:t>Provide only one direction at a time</a:t>
            </a:r>
            <a:r>
              <a:rPr lang="en-AU" sz="1200" i="1" dirty="0">
                <a:latin typeface="+mn-lt"/>
                <a:cs typeface="Calibri Light" panose="020F0302020204030204" pitchFamily="34" charset="0"/>
              </a:rPr>
              <a:t> and l</a:t>
            </a:r>
            <a:r>
              <a:rPr lang="en-AU" sz="1200" b="0" i="1" u="none" strike="noStrike" baseline="0" dirty="0">
                <a:latin typeface="+mn-lt"/>
                <a:cs typeface="Calibri Light" panose="020F0302020204030204" pitchFamily="34" charset="0"/>
              </a:rPr>
              <a:t>imit to 6 concrete words</a:t>
            </a:r>
          </a:p>
          <a:p>
            <a:pPr marL="285750" indent="-285750" algn="l">
              <a:spcAft>
                <a:spcPts val="600"/>
              </a:spcAft>
              <a:buFont typeface="Arial" panose="020B0604020202020204" pitchFamily="34" charset="0"/>
              <a:buChar char="•"/>
            </a:pPr>
            <a:r>
              <a:rPr lang="en-AU" sz="1200" b="0" i="1" u="none" strike="noStrike" baseline="0" dirty="0">
                <a:latin typeface="+mn-lt"/>
                <a:cs typeface="Calibri Light" panose="020F0302020204030204" pitchFamily="34" charset="0"/>
              </a:rPr>
              <a:t>Use a lot of repetition. This is the rule of thumb. Then teach and re-teach in each different environment – at home, at school, at the playground, when visiting family and friends</a:t>
            </a:r>
          </a:p>
          <a:p>
            <a:pPr marL="285750" indent="-285750" algn="l">
              <a:spcAft>
                <a:spcPts val="600"/>
              </a:spcAft>
              <a:buFont typeface="Arial" panose="020B0604020202020204" pitchFamily="34" charset="0"/>
              <a:buChar char="•"/>
            </a:pPr>
            <a:r>
              <a:rPr lang="en-AU" sz="1200" b="0" i="1" u="none" strike="noStrike" baseline="0" dirty="0">
                <a:latin typeface="+mn-lt"/>
                <a:cs typeface="Calibri Light" panose="020F0302020204030204" pitchFamily="34" charset="0"/>
              </a:rPr>
              <a:t>Break down information into smaller sections and relay one section at a time. If the child looks confused, then it is your job to break the information into even smaller pieces</a:t>
            </a:r>
            <a:endParaRPr lang="en-AU" sz="1200" i="1" dirty="0">
              <a:latin typeface="+mn-lt"/>
              <a:cs typeface="Calibri Light" panose="020F0302020204030204" pitchFamily="34" charset="0"/>
            </a:endParaRPr>
          </a:p>
          <a:p>
            <a:pPr marL="285750" indent="-285750" algn="l">
              <a:spcAft>
                <a:spcPts val="600"/>
              </a:spcAft>
              <a:buFont typeface="Arial" panose="020B0604020202020204" pitchFamily="34" charset="0"/>
              <a:buChar char="•"/>
            </a:pPr>
            <a:r>
              <a:rPr lang="en-AU" sz="1200" b="0" i="1" u="none" strike="noStrike" baseline="0" dirty="0">
                <a:latin typeface="+mn-lt"/>
                <a:cs typeface="Calibri Light" panose="020F0302020204030204" pitchFamily="34" charset="0"/>
              </a:rPr>
              <a:t>Provide modelling and mentoring – walk through an activity </a:t>
            </a:r>
            <a:r>
              <a:rPr lang="en-AU" sz="1200" i="1" dirty="0">
                <a:latin typeface="+mn-lt"/>
                <a:cs typeface="Calibri Light" panose="020F0302020204030204" pitchFamily="34" charset="0"/>
              </a:rPr>
              <a:t>together </a:t>
            </a:r>
            <a:endParaRPr lang="en-AU" sz="1200" b="0" i="1" u="none" strike="noStrike" baseline="0" dirty="0">
              <a:latin typeface="+mn-lt"/>
              <a:cs typeface="Calibri Light" panose="020F0302020204030204" pitchFamily="34" charset="0"/>
            </a:endParaRPr>
          </a:p>
          <a:p>
            <a:pPr marL="285750" indent="-285750" algn="l">
              <a:spcAft>
                <a:spcPts val="600"/>
              </a:spcAft>
              <a:buFont typeface="Arial" panose="020B0604020202020204" pitchFamily="34" charset="0"/>
              <a:buChar char="•"/>
            </a:pPr>
            <a:r>
              <a:rPr lang="en-AU" sz="1200" b="0" i="1" u="none" strike="noStrike" baseline="0" dirty="0">
                <a:latin typeface="+mn-lt"/>
                <a:cs typeface="Calibri Light" panose="020F0302020204030204" pitchFamily="34" charset="0"/>
              </a:rPr>
              <a:t>Use visual tools – a calendar, charts, memory boards, scrap books</a:t>
            </a:r>
            <a:endParaRPr lang="en-AU" sz="1200" i="1" dirty="0">
              <a:latin typeface="+mn-lt"/>
              <a:cs typeface="Calibri Light" panose="020F0302020204030204" pitchFamily="34" charset="0"/>
            </a:endParaRPr>
          </a:p>
          <a:p>
            <a:pPr marL="285750" indent="-285750" algn="l">
              <a:spcAft>
                <a:spcPts val="600"/>
              </a:spcAft>
              <a:buFont typeface="Arial" panose="020B0604020202020204" pitchFamily="34" charset="0"/>
              <a:buChar char="•"/>
            </a:pPr>
            <a:r>
              <a:rPr lang="en-AU" sz="1200" b="0" i="1" u="none" strike="noStrike" baseline="0" dirty="0">
                <a:latin typeface="+mn-lt"/>
                <a:cs typeface="Calibri Light" panose="020F0302020204030204" pitchFamily="34" charset="0"/>
              </a:rPr>
              <a:t>Use tools like a video recorder or take photos (in sequence for use as a memory prompt) of the child getting ready for school - washing face and/or hands or showering, clothes on the bed and getting dressed, shoes on, lunch in bag, going to car</a:t>
            </a:r>
          </a:p>
          <a:p>
            <a:pPr marL="285750" indent="-285750" algn="l">
              <a:spcAft>
                <a:spcPts val="600"/>
              </a:spcAft>
              <a:buFont typeface="Arial" panose="020B0604020202020204" pitchFamily="34" charset="0"/>
              <a:buChar char="•"/>
            </a:pPr>
            <a:r>
              <a:rPr lang="en-AU" sz="1200" b="0" i="1" u="none" strike="noStrike" baseline="0" dirty="0">
                <a:latin typeface="+mn-lt"/>
                <a:cs typeface="Calibri Light" panose="020F0302020204030204" pitchFamily="34" charset="0"/>
              </a:rPr>
              <a:t>Use a tape recorder and record the child reading the steps for daily routines (e.g. brushing teeth).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i="0" u="none" strike="noStrike" baseline="0" dirty="0">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8EE24B5-4631-4C76-AD64-166F22DE24F0}" type="slidenum">
              <a:rPr lang="en-AU" smtClean="0"/>
              <a:t>19</a:t>
            </a:fld>
            <a:endParaRPr lang="en-AU"/>
          </a:p>
        </p:txBody>
      </p:sp>
    </p:spTree>
    <p:extLst>
      <p:ext uri="{BB962C8B-B14F-4D97-AF65-F5344CB8AC3E}">
        <p14:creationId xmlns:p14="http://schemas.microsoft.com/office/powerpoint/2010/main" val="4285979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7525" y="469900"/>
            <a:ext cx="5486400" cy="3086100"/>
          </a:xfrm>
        </p:spPr>
      </p:sp>
      <p:sp>
        <p:nvSpPr>
          <p:cNvPr id="3" name="Notes Placeholder 2"/>
          <p:cNvSpPr>
            <a:spLocks noGrp="1"/>
          </p:cNvSpPr>
          <p:nvPr>
            <p:ph type="body" idx="1"/>
          </p:nvPr>
        </p:nvSpPr>
        <p:spPr>
          <a:xfrm>
            <a:off x="517525" y="3866540"/>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dirty="0">
                <a:latin typeface="+mn-lt"/>
                <a:cs typeface="Calibri" panose="020F0502020204030204" pitchFamily="34" charset="0"/>
              </a:rPr>
              <a:t>Read slide</a:t>
            </a:r>
            <a:r>
              <a:rPr lang="en-AU" sz="1200" i="0" baseline="0" dirty="0">
                <a:latin typeface="+mn-lt"/>
                <a:cs typeface="Calibri" panose="020F0502020204030204" pitchFamily="34" charset="0"/>
              </a:rPr>
              <a:t> </a:t>
            </a:r>
            <a:r>
              <a:rPr lang="en-AU" sz="1200" i="0" baseline="0" dirty="0">
                <a:solidFill>
                  <a:schemeClr val="tx1"/>
                </a:solidFill>
                <a:latin typeface="+mn-lt"/>
                <a:cs typeface="Calibri" panose="020F0502020204030204" pitchFamily="34" charset="0"/>
              </a:rPr>
              <a:t>or provide an acknowledgement specifically recognising the traditional owners of the country on which you are presenting. </a:t>
            </a:r>
            <a:endParaRPr lang="en-AU" sz="1200" i="0" dirty="0">
              <a:solidFill>
                <a:schemeClr val="tx1"/>
              </a:solidFill>
              <a:latin typeface="+mn-lt"/>
              <a:cs typeface="Calibri" panose="020F0502020204030204" pitchFamily="34" charset="0"/>
            </a:endParaRPr>
          </a:p>
          <a:p>
            <a:pPr algn="l"/>
            <a:endParaRPr lang="en-AU" sz="1200" b="1" i="0" u="none" strike="noStrike" baseline="0" dirty="0">
              <a:solidFill>
                <a:srgbClr val="000000"/>
              </a:solidFill>
              <a:latin typeface="+mn-lt"/>
              <a:cs typeface="Calibri" panose="020F0502020204030204" pitchFamily="34" charset="0"/>
            </a:endParaRPr>
          </a:p>
        </p:txBody>
      </p:sp>
      <p:sp>
        <p:nvSpPr>
          <p:cNvPr id="5" name="Slide Number Placeholder 4"/>
          <p:cNvSpPr>
            <a:spLocks noGrp="1"/>
          </p:cNvSpPr>
          <p:nvPr>
            <p:ph type="sldNum" sz="quarter" idx="5"/>
          </p:nvPr>
        </p:nvSpPr>
        <p:spPr>
          <a:xfrm>
            <a:off x="3850443" y="9428584"/>
            <a:ext cx="2945659" cy="498055"/>
          </a:xfrm>
          <a:prstGeom prst="rect">
            <a:avLst/>
          </a:prstGeom>
        </p:spPr>
        <p:txBody>
          <a:bodyPr/>
          <a:lstStyle/>
          <a:p>
            <a:fld id="{38EE24B5-4631-4C76-AD64-166F22DE24F0}" type="slidenum">
              <a:rPr lang="en-AU" smtClean="0"/>
              <a:t>2</a:t>
            </a:fld>
            <a:endParaRPr lang="en-AU"/>
          </a:p>
        </p:txBody>
      </p:sp>
    </p:spTree>
    <p:extLst>
      <p:ext uri="{BB962C8B-B14F-4D97-AF65-F5344CB8AC3E}">
        <p14:creationId xmlns:p14="http://schemas.microsoft.com/office/powerpoint/2010/main" val="17044278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433388"/>
            <a:ext cx="5486400" cy="3086100"/>
          </a:xfrm>
        </p:spPr>
      </p:sp>
      <p:sp>
        <p:nvSpPr>
          <p:cNvPr id="3" name="Notes Placeholder 2"/>
          <p:cNvSpPr>
            <a:spLocks noGrp="1"/>
          </p:cNvSpPr>
          <p:nvPr>
            <p:ph type="body" idx="1"/>
          </p:nvPr>
        </p:nvSpPr>
        <p:spPr>
          <a:xfrm>
            <a:off x="436563" y="3824288"/>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i="1" dirty="0"/>
              <a:t>Poor impulse control can place children in risky and dangerous situations. It's about stopping and thinking before taking an action but with a lack of impulse control, often the ‘thinking’ step that comes before the action is missed or lost. You may notice children having emotional outbursts, engage in rule breaking, experience attention difficulties, anger and show an apparent failure to see or understand consequences for their behaviour. </a:t>
            </a:r>
          </a:p>
          <a:p>
            <a:endParaRPr lang="en-AU" b="1" i="0" dirty="0"/>
          </a:p>
          <a:p>
            <a:r>
              <a:rPr lang="en-AU" sz="1200" i="1" dirty="0">
                <a:solidFill>
                  <a:schemeClr val="tx1"/>
                </a:solidFill>
                <a:latin typeface="+mn-lt"/>
                <a:cs typeface="Calibri Light" panose="020F0302020204030204" pitchFamily="34" charset="0"/>
              </a:rPr>
              <a:t>Tips you might consider are:</a:t>
            </a:r>
          </a:p>
          <a:p>
            <a:endParaRPr lang="en-AU" sz="1200" b="1" i="1" dirty="0">
              <a:solidFill>
                <a:schemeClr val="tx1"/>
              </a:solidFill>
              <a:latin typeface="+mn-lt"/>
              <a:cs typeface="Calibri Light" panose="020F0302020204030204" pitchFamily="34" charset="0"/>
            </a:endParaRPr>
          </a:p>
          <a:p>
            <a:pPr marL="285750" indent="-285750" algn="l">
              <a:spcAft>
                <a:spcPts val="300"/>
              </a:spcAft>
              <a:buFont typeface="Arial" panose="020B0604020202020204" pitchFamily="34" charset="0"/>
              <a:buChar char="•"/>
            </a:pPr>
            <a:r>
              <a:rPr lang="en-AU" sz="1200" b="0" i="1" u="none" strike="noStrike" baseline="0" dirty="0">
                <a:latin typeface="+mn-lt"/>
                <a:cs typeface="Calibri Light" panose="020F0302020204030204" pitchFamily="34" charset="0"/>
              </a:rPr>
              <a:t>Anticipate behaviours (watch for warning signs) and try to help the child avoid unwanted consequences</a:t>
            </a:r>
          </a:p>
          <a:p>
            <a:pPr marL="285750" indent="-285750" algn="l">
              <a:spcAft>
                <a:spcPts val="300"/>
              </a:spcAft>
              <a:buFont typeface="Arial" panose="020B0604020202020204" pitchFamily="34" charset="0"/>
              <a:buChar char="•"/>
            </a:pPr>
            <a:r>
              <a:rPr lang="en-AU" sz="1200" b="0" i="1" u="none" strike="noStrike" baseline="0" dirty="0">
                <a:latin typeface="+mn-lt"/>
                <a:cs typeface="Calibri Light" panose="020F0302020204030204" pitchFamily="34" charset="0"/>
              </a:rPr>
              <a:t>Try to set up the environment to prevent unwanted behaviour occurring in the first place</a:t>
            </a:r>
          </a:p>
          <a:p>
            <a:pPr marL="285750" indent="-285750" algn="l">
              <a:spcAft>
                <a:spcPts val="300"/>
              </a:spcAft>
              <a:buFont typeface="Arial" panose="020B0604020202020204" pitchFamily="34" charset="0"/>
              <a:buChar char="•"/>
            </a:pPr>
            <a:r>
              <a:rPr lang="en-AU" sz="1200" b="0" i="1" u="none" strike="noStrike" baseline="0" dirty="0">
                <a:latin typeface="+mn-lt"/>
                <a:cs typeface="Calibri Light" panose="020F0302020204030204" pitchFamily="34" charset="0"/>
              </a:rPr>
              <a:t>Try and find the source of frustration and plan realistic routines to avoid ‘acting out’ (for example, don’t take them to the busy shopping centre late in the day when they are over tired)</a:t>
            </a:r>
          </a:p>
          <a:p>
            <a:pPr marL="285750" indent="-285750" algn="l">
              <a:spcAft>
                <a:spcPts val="300"/>
              </a:spcAft>
              <a:buFont typeface="Arial" panose="020B0604020202020204" pitchFamily="34" charset="0"/>
              <a:buChar char="•"/>
            </a:pPr>
            <a:r>
              <a:rPr lang="en-AU" sz="1200" b="0" i="1" u="none" strike="noStrike" baseline="0" dirty="0">
                <a:latin typeface="+mn-lt"/>
                <a:cs typeface="Calibri Light" panose="020F0302020204030204" pitchFamily="34" charset="0"/>
              </a:rPr>
              <a:t>Use short-term clear and consistent consequences specifically related to the target behaviour</a:t>
            </a:r>
          </a:p>
          <a:p>
            <a:pPr marL="285750" indent="-285750" algn="l">
              <a:spcAft>
                <a:spcPts val="300"/>
              </a:spcAft>
              <a:buFont typeface="Arial" panose="020B0604020202020204" pitchFamily="34" charset="0"/>
              <a:buChar char="•"/>
            </a:pPr>
            <a:r>
              <a:rPr lang="en-AU" sz="1200" b="0" i="1" u="none" strike="noStrike" baseline="0" dirty="0">
                <a:latin typeface="+mn-lt"/>
                <a:cs typeface="Calibri Light" panose="020F0302020204030204" pitchFamily="34" charset="0"/>
              </a:rPr>
              <a:t>Establish small achievable goals – remember to give praise for what they did do rather than focus the attention on what they didn’t achieve</a:t>
            </a:r>
          </a:p>
          <a:p>
            <a:pPr marL="285750" indent="-285750" algn="l">
              <a:spcAft>
                <a:spcPts val="300"/>
              </a:spcAft>
              <a:buFont typeface="Arial" panose="020B0604020202020204" pitchFamily="34" charset="0"/>
              <a:buChar char="•"/>
            </a:pPr>
            <a:r>
              <a:rPr lang="en-AU" sz="1200" b="0" i="1" u="none" strike="noStrike" baseline="0" dirty="0">
                <a:latin typeface="+mn-lt"/>
                <a:cs typeface="Calibri Light" panose="020F0302020204030204" pitchFamily="34" charset="0"/>
              </a:rPr>
              <a:t>Provide skills training and use role play</a:t>
            </a:r>
          </a:p>
          <a:p>
            <a:pPr marL="285750" indent="-285750" algn="l">
              <a:spcAft>
                <a:spcPts val="500"/>
              </a:spcAft>
              <a:buFont typeface="Arial" panose="020B0604020202020204" pitchFamily="34" charset="0"/>
              <a:buChar char="•"/>
            </a:pPr>
            <a:r>
              <a:rPr lang="en-AU" sz="1200" b="0" i="1" u="none" strike="noStrike" baseline="0" dirty="0">
                <a:latin typeface="+mn-lt"/>
                <a:cs typeface="Calibri Light" panose="020F0302020204030204" pitchFamily="34" charset="0"/>
              </a:rPr>
              <a:t>Time in – generally time out is ineffective after about a minute as some may forget why they are there</a:t>
            </a:r>
            <a:endParaRPr lang="en-AU" sz="1200" i="1" dirty="0">
              <a:latin typeface="+mn-lt"/>
              <a:cs typeface="Calibri Light" panose="020F0302020204030204" pitchFamily="34" charset="0"/>
            </a:endParaRPr>
          </a:p>
          <a:p>
            <a:pPr marL="285750" indent="-285750" algn="l">
              <a:spcAft>
                <a:spcPts val="500"/>
              </a:spcAft>
              <a:buFont typeface="Arial" panose="020B0604020202020204" pitchFamily="34" charset="0"/>
              <a:buChar char="•"/>
            </a:pPr>
            <a:r>
              <a:rPr lang="en-AU" sz="1200" b="0" i="1" u="none" strike="noStrike" baseline="0" dirty="0">
                <a:latin typeface="+mn-lt"/>
                <a:cs typeface="Calibri Light" panose="020F0302020204030204" pitchFamily="34" charset="0"/>
              </a:rPr>
              <a:t>Offer a quiet space which is different and not associated with discipline to which the child can go to be alone (if appropriate)</a:t>
            </a:r>
          </a:p>
          <a:p>
            <a:pPr marL="285750" indent="-285750" algn="l">
              <a:spcAft>
                <a:spcPts val="500"/>
              </a:spcAft>
              <a:buFont typeface="Arial" panose="020B0604020202020204" pitchFamily="34" charset="0"/>
              <a:buChar char="•"/>
            </a:pPr>
            <a:r>
              <a:rPr lang="en-AU" sz="1200" i="1" dirty="0">
                <a:latin typeface="+mn-lt"/>
                <a:cs typeface="Calibri Light" panose="020F0302020204030204" pitchFamily="34" charset="0"/>
              </a:rPr>
              <a:t>Where possible, maintain consistency and predictability throughout the day</a:t>
            </a:r>
          </a:p>
          <a:p>
            <a:pPr marL="285750" indent="-285750" algn="l">
              <a:buFont typeface="Arial" panose="020B0604020202020204" pitchFamily="34" charset="0"/>
              <a:buChar char="•"/>
            </a:pPr>
            <a:r>
              <a:rPr lang="en-AU" sz="1200" i="1" dirty="0">
                <a:latin typeface="+mn-lt"/>
                <a:cs typeface="Calibri Light" panose="020F0302020204030204" pitchFamily="34" charset="0"/>
              </a:rPr>
              <a:t>Role-model positive behaviour in response to challenges  </a:t>
            </a:r>
          </a:p>
        </p:txBody>
      </p:sp>
      <p:sp>
        <p:nvSpPr>
          <p:cNvPr id="4" name="Slide Number Placeholder 3"/>
          <p:cNvSpPr>
            <a:spLocks noGrp="1"/>
          </p:cNvSpPr>
          <p:nvPr>
            <p:ph type="sldNum" sz="quarter" idx="5"/>
          </p:nvPr>
        </p:nvSpPr>
        <p:spPr/>
        <p:txBody>
          <a:bodyPr/>
          <a:lstStyle/>
          <a:p>
            <a:fld id="{38EE24B5-4631-4C76-AD64-166F22DE24F0}" type="slidenum">
              <a:rPr lang="en-AU" smtClean="0"/>
              <a:t>20</a:t>
            </a:fld>
            <a:endParaRPr lang="en-AU"/>
          </a:p>
        </p:txBody>
      </p:sp>
    </p:spTree>
    <p:extLst>
      <p:ext uri="{BB962C8B-B14F-4D97-AF65-F5344CB8AC3E}">
        <p14:creationId xmlns:p14="http://schemas.microsoft.com/office/powerpoint/2010/main" val="12504886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404813"/>
            <a:ext cx="5486400" cy="3086100"/>
          </a:xfrm>
        </p:spPr>
      </p:sp>
      <p:sp>
        <p:nvSpPr>
          <p:cNvPr id="3" name="Notes Placeholder 2"/>
          <p:cNvSpPr>
            <a:spLocks noGrp="1"/>
          </p:cNvSpPr>
          <p:nvPr>
            <p:ph type="body" idx="1"/>
          </p:nvPr>
        </p:nvSpPr>
        <p:spPr>
          <a:xfrm>
            <a:off x="444500" y="3764127"/>
            <a:ext cx="5486400" cy="409249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i="1" dirty="0"/>
              <a:t>Sensory issues can affect a child’s capacity for maintaining attention when a child is over-stimulated by their inner world, their own mind. </a:t>
            </a:r>
          </a:p>
          <a:p>
            <a:endParaRPr lang="en-AU" i="1" dirty="0"/>
          </a:p>
          <a:p>
            <a:r>
              <a:rPr lang="en-AU" i="1" dirty="0"/>
              <a:t>Sensory means – smell, taste, noise, touch, or light. If a child is hypersensitive to one or more of these areas, it can draw attention away from a task and make concentration difficult. Your observations become most important in recognising your child’s sensitivities such as: tags on clothing, particular materials, competing background noise, or bright and busy environments. </a:t>
            </a:r>
          </a:p>
          <a:p>
            <a:endParaRPr lang="en-AU" i="1" dirty="0"/>
          </a:p>
          <a:p>
            <a:r>
              <a:rPr lang="en-AU" i="1" dirty="0"/>
              <a:t>Having an understanding of your child’s sensory profile will help you understand and anticipate some of their behaviours that you might be noticing. Some children will have sensory seeking or sensory avoidant behaviours or even a mixture of both. </a:t>
            </a:r>
          </a:p>
          <a:p>
            <a:endParaRPr lang="en-AU"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i="1" dirty="0">
                <a:latin typeface="+mn-lt"/>
                <a:cs typeface="Calibri Light" panose="020F0302020204030204" pitchFamily="34" charset="0"/>
              </a:rPr>
              <a:t>Some things you could consider to reduce the impact of some sensory triggers might be: </a:t>
            </a:r>
          </a:p>
          <a:p>
            <a:endParaRPr lang="en-AU" b="1" i="1" dirty="0">
              <a:latin typeface="+mn-lt"/>
            </a:endParaRPr>
          </a:p>
          <a:p>
            <a:pPr marL="285750" indent="-285750" algn="l">
              <a:spcAft>
                <a:spcPts val="600"/>
              </a:spcAft>
              <a:buFont typeface="Arial" panose="020B0604020202020204" pitchFamily="34" charset="0"/>
              <a:buChar char="•"/>
            </a:pPr>
            <a:r>
              <a:rPr lang="en-AU" sz="1200" b="0" i="1" u="none" strike="noStrike" baseline="0" dirty="0">
                <a:latin typeface="+mn-lt"/>
                <a:cs typeface="Calibri Light" panose="020F0302020204030204" pitchFamily="34" charset="0"/>
              </a:rPr>
              <a:t>Limit the length of time to expect a child to stay on task or break into smaller parts</a:t>
            </a:r>
          </a:p>
          <a:p>
            <a:pPr marL="285750" indent="-285750" algn="l">
              <a:spcAft>
                <a:spcPts val="600"/>
              </a:spcAft>
              <a:buFont typeface="Arial" panose="020B0604020202020204" pitchFamily="34" charset="0"/>
              <a:buChar char="•"/>
            </a:pPr>
            <a:r>
              <a:rPr lang="en-AU" sz="1200" b="0" i="1" u="none" strike="noStrike" baseline="0" dirty="0">
                <a:latin typeface="+mn-lt"/>
                <a:cs typeface="Calibri Light" panose="020F0302020204030204" pitchFamily="34" charset="0"/>
              </a:rPr>
              <a:t>Provide a lot of one-to-one physical presence</a:t>
            </a:r>
          </a:p>
          <a:p>
            <a:pPr marL="285750" indent="-285750" algn="l">
              <a:spcAft>
                <a:spcPts val="600"/>
              </a:spcAft>
              <a:buFont typeface="Arial" panose="020B0604020202020204" pitchFamily="34" charset="0"/>
              <a:buChar char="•"/>
            </a:pPr>
            <a:r>
              <a:rPr lang="en-AU" sz="1200" b="0" i="1" u="none" strike="noStrike" baseline="0" dirty="0">
                <a:latin typeface="+mn-lt"/>
                <a:cs typeface="Calibri Light" panose="020F0302020204030204" pitchFamily="34" charset="0"/>
              </a:rPr>
              <a:t>Take steps to avoid sensory triggers – lighting, noise, clothing textures, colours of walls and furnishings, cluttered rooms.</a:t>
            </a:r>
          </a:p>
          <a:p>
            <a:pPr marL="285750" indent="-285750" algn="l">
              <a:spcAft>
                <a:spcPts val="600"/>
              </a:spcAft>
              <a:buFont typeface="Arial" panose="020B0604020202020204" pitchFamily="34" charset="0"/>
              <a:buChar char="•"/>
            </a:pPr>
            <a:r>
              <a:rPr lang="en-AU" sz="1200" b="0" i="1" u="none" strike="noStrike" baseline="0" dirty="0">
                <a:latin typeface="+mn-lt"/>
                <a:cs typeface="Calibri Light" panose="020F0302020204030204" pitchFamily="34" charset="0"/>
              </a:rPr>
              <a:t>Desensitise the child to her/his environment. Use trial and error to work out what feels good to the child and what doesn’t – sunglasses, ear plugs, looser clothing</a:t>
            </a:r>
          </a:p>
          <a:p>
            <a:pPr marL="285750" indent="-285750" algn="l">
              <a:spcAft>
                <a:spcPts val="600"/>
              </a:spcAft>
              <a:buFont typeface="Arial" panose="020B0604020202020204" pitchFamily="34" charset="0"/>
              <a:buChar char="•"/>
            </a:pPr>
            <a:r>
              <a:rPr lang="en-AU" sz="1200" b="0" i="1" u="none" strike="noStrike" baseline="0" dirty="0">
                <a:latin typeface="+mn-lt"/>
                <a:cs typeface="Calibri Light" panose="020F0302020204030204" pitchFamily="34" charset="0"/>
              </a:rPr>
              <a:t>Establish a space for ‘self-calm’ – a private area which can be used by all people in the family. In this space, offer some comforts </a:t>
            </a:r>
            <a:r>
              <a:rPr lang="en-AU" sz="1200" i="1" dirty="0">
                <a:latin typeface="+mn-lt"/>
                <a:cs typeface="Calibri Light" panose="020F0302020204030204" pitchFamily="34" charset="0"/>
              </a:rPr>
              <a:t>such as a </a:t>
            </a:r>
            <a:r>
              <a:rPr lang="en-AU" sz="1200" b="0" i="1" u="none" strike="noStrike" baseline="0" dirty="0">
                <a:latin typeface="+mn-lt"/>
                <a:cs typeface="Calibri Light" panose="020F0302020204030204" pitchFamily="34" charset="0"/>
              </a:rPr>
              <a:t>bean bag, pillows, a big woolly jumper, a blanket, a beanie, music to listen to with earphones, water to drink. If the space can be covered, it will help reduce lighting and instil calm but do not enclose the area completely</a:t>
            </a:r>
          </a:p>
          <a:p>
            <a:pPr marL="285750" indent="-285750" algn="l">
              <a:spcAft>
                <a:spcPts val="600"/>
              </a:spcAft>
              <a:buFont typeface="Arial" panose="020B0604020202020204" pitchFamily="34" charset="0"/>
              <a:buChar char="•"/>
            </a:pPr>
            <a:r>
              <a:rPr lang="en-AU" sz="1200" b="0" i="1" u="none" strike="noStrike" baseline="0" dirty="0">
                <a:latin typeface="+mn-lt"/>
                <a:cs typeface="Calibri Light" panose="020F0302020204030204" pitchFamily="34" charset="0"/>
              </a:rPr>
              <a:t>Keep an observation diary.</a:t>
            </a:r>
            <a:endParaRPr lang="en-AU" sz="1200" i="1" dirty="0">
              <a:latin typeface="+mn-lt"/>
              <a:cs typeface="Calibri Light" panose="020F0302020204030204" pitchFamily="34" charset="0"/>
            </a:endParaRPr>
          </a:p>
          <a:p>
            <a:endParaRPr lang="en-AU" b="1" i="0" dirty="0"/>
          </a:p>
          <a:p>
            <a:endParaRPr lang="en-AU" b="1" i="0" dirty="0"/>
          </a:p>
          <a:p>
            <a:r>
              <a:rPr lang="en-AU" b="0" i="1" dirty="0"/>
              <a:t>Speak to your support worker or DCP case worker to find out more about your individual child’s sensory profile with a referral to an occupational therapist or the Therapeutic Carer Support Team. Does anyone have any examples of how you create an environment for your children based on their sensory needs? </a:t>
            </a:r>
          </a:p>
        </p:txBody>
      </p:sp>
      <p:sp>
        <p:nvSpPr>
          <p:cNvPr id="4" name="Slide Number Placeholder 3"/>
          <p:cNvSpPr>
            <a:spLocks noGrp="1"/>
          </p:cNvSpPr>
          <p:nvPr>
            <p:ph type="sldNum" sz="quarter" idx="5"/>
          </p:nvPr>
        </p:nvSpPr>
        <p:spPr/>
        <p:txBody>
          <a:bodyPr/>
          <a:lstStyle/>
          <a:p>
            <a:fld id="{38EE24B5-4631-4C76-AD64-166F22DE24F0}" type="slidenum">
              <a:rPr lang="en-AU" smtClean="0"/>
              <a:t>21</a:t>
            </a:fld>
            <a:endParaRPr lang="en-AU"/>
          </a:p>
        </p:txBody>
      </p:sp>
    </p:spTree>
    <p:extLst>
      <p:ext uri="{BB962C8B-B14F-4D97-AF65-F5344CB8AC3E}">
        <p14:creationId xmlns:p14="http://schemas.microsoft.com/office/powerpoint/2010/main" val="23145149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2438" y="419100"/>
            <a:ext cx="5486400" cy="3086100"/>
          </a:xfrm>
        </p:spPr>
      </p:sp>
      <p:sp>
        <p:nvSpPr>
          <p:cNvPr id="3" name="Notes Placeholder 2"/>
          <p:cNvSpPr>
            <a:spLocks noGrp="1"/>
          </p:cNvSpPr>
          <p:nvPr>
            <p:ph type="body" idx="1"/>
          </p:nvPr>
        </p:nvSpPr>
        <p:spPr>
          <a:xfrm>
            <a:off x="452438" y="3698291"/>
            <a:ext cx="5486400" cy="525320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i="1" dirty="0"/>
              <a:t>Establishing and maintaining a consistent bedtime routine is encouraged, including transitions. We already know that routines, consistency and predictability are important for our children, even though this can be hard to maintain at times, when you have caregiving responsibilities for multiple children or other responsibilities at the end of the day. Children who have experienced trauma and/or children who display behaviours consistent with FASD, may experience poor sleep hygiene.</a:t>
            </a:r>
          </a:p>
          <a:p>
            <a:endParaRPr lang="en-AU" i="1" dirty="0"/>
          </a:p>
          <a:p>
            <a:r>
              <a:rPr lang="en-AU" i="1" dirty="0"/>
              <a:t>Mealtimes are an opportunity for socialisation and relationship building and part of the daily routine and relevant to the end of the day and then bedtime routines. Positive mealtimes can have ongoing positive impacts for the remainder of the day, leading into the nighttime routine. </a:t>
            </a:r>
          </a:p>
          <a:p>
            <a:endParaRPr lang="en-AU" i="1" dirty="0"/>
          </a:p>
          <a:p>
            <a:r>
              <a:rPr lang="en-AU" i="1" dirty="0"/>
              <a:t>For some of you, this might be the time of day that causes you the most anxiety. If this is a time that you would like more support to navigate and manage, reach out to your support worker or DCP case worker, they can link you in with further support from a specialist who can support you to understand and respond to your child’s unique needs. </a:t>
            </a:r>
          </a:p>
          <a:p>
            <a:endParaRPr lang="en-AU" sz="1200" i="1" dirty="0">
              <a:latin typeface="+mn-lt"/>
              <a:cs typeface="Calibri Light" panose="020F0302020204030204" pitchFamily="34" charset="0"/>
            </a:endParaRPr>
          </a:p>
          <a:p>
            <a:r>
              <a:rPr lang="en-AU" sz="1200" i="1" dirty="0">
                <a:latin typeface="+mn-lt"/>
                <a:cs typeface="Calibri Light" panose="020F0302020204030204" pitchFamily="34" charset="0"/>
              </a:rPr>
              <a:t>Here are some suggestions</a:t>
            </a:r>
          </a:p>
          <a:p>
            <a:endParaRPr lang="en-AU" sz="1200" b="1" i="1" dirty="0">
              <a:latin typeface="+mn-lt"/>
              <a:cs typeface="Calibri Light" panose="020F0302020204030204" pitchFamily="34" charset="0"/>
            </a:endParaRPr>
          </a:p>
          <a:p>
            <a:pPr>
              <a:spcAft>
                <a:spcPts val="300"/>
              </a:spcAft>
            </a:pPr>
            <a:r>
              <a:rPr lang="en-AU" sz="1200" b="1" i="1" dirty="0">
                <a:latin typeface="+mn-lt"/>
                <a:cs typeface="Calibri Light" panose="020F0302020204030204" pitchFamily="34" charset="0"/>
              </a:rPr>
              <a:t>Sleeping</a:t>
            </a:r>
            <a:endParaRPr lang="en-AU" sz="1200" i="1" dirty="0">
              <a:latin typeface="+mn-lt"/>
              <a:cs typeface="Calibri Light" panose="020F0302020204030204" pitchFamily="34" charset="0"/>
            </a:endParaRPr>
          </a:p>
          <a:p>
            <a:pPr marL="285750" indent="-285750">
              <a:spcAft>
                <a:spcPts val="300"/>
              </a:spcAft>
              <a:buFont typeface="Arial" panose="020B0604020202020204" pitchFamily="34" charset="0"/>
              <a:buChar char="•"/>
            </a:pPr>
            <a:r>
              <a:rPr lang="en-AU" sz="1200" i="1" dirty="0">
                <a:latin typeface="+mn-lt"/>
                <a:cs typeface="Calibri Light" panose="020F0302020204030204" pitchFamily="34" charset="0"/>
              </a:rPr>
              <a:t>Remove any distractions from the bedroom/sleeping space. This may mean separating the designated ‘play’ space from the designated ‘sleep’ space</a:t>
            </a:r>
          </a:p>
          <a:p>
            <a:pPr marL="285750" indent="-285750">
              <a:spcAft>
                <a:spcPts val="300"/>
              </a:spcAft>
              <a:buFont typeface="Arial" panose="020B0604020202020204" pitchFamily="34" charset="0"/>
              <a:buChar char="•"/>
            </a:pPr>
            <a:r>
              <a:rPr lang="en-AU" sz="1200" i="1" dirty="0">
                <a:latin typeface="+mn-lt"/>
                <a:cs typeface="Calibri Light" panose="020F0302020204030204" pitchFamily="34" charset="0"/>
              </a:rPr>
              <a:t>Check the lighting in the room, does your child need a nightlight or block-out blinds for complete darkness?</a:t>
            </a:r>
          </a:p>
          <a:p>
            <a:pPr marL="285750" indent="-285750">
              <a:spcAft>
                <a:spcPts val="300"/>
              </a:spcAft>
              <a:buFont typeface="Arial" panose="020B0604020202020204" pitchFamily="34" charset="0"/>
              <a:buChar char="•"/>
            </a:pPr>
            <a:r>
              <a:rPr lang="en-AU" sz="1200" i="1" dirty="0">
                <a:latin typeface="+mn-lt"/>
                <a:cs typeface="Calibri Light" panose="020F0302020204030204" pitchFamily="34" charset="0"/>
              </a:rPr>
              <a:t>Based on your child’s needs, avoiding naps throughout the day can assist in preparing the body for sleep in the evenings</a:t>
            </a:r>
          </a:p>
          <a:p>
            <a:pPr marL="285750" indent="-285750">
              <a:spcAft>
                <a:spcPts val="300"/>
              </a:spcAft>
              <a:buFont typeface="Arial" panose="020B0604020202020204" pitchFamily="34" charset="0"/>
              <a:buChar char="•"/>
            </a:pPr>
            <a:r>
              <a:rPr lang="en-AU" sz="1200" i="1" dirty="0">
                <a:latin typeface="+mn-lt"/>
                <a:cs typeface="Calibri Light" panose="020F0302020204030204" pitchFamily="34" charset="0"/>
              </a:rPr>
              <a:t>Visual prompts can assist with routines for bedtime </a:t>
            </a:r>
          </a:p>
          <a:p>
            <a:pPr marL="285750" indent="-285750">
              <a:buFont typeface="Arial" panose="020B0604020202020204" pitchFamily="34" charset="0"/>
              <a:buChar char="•"/>
            </a:pPr>
            <a:r>
              <a:rPr lang="en-AU" sz="1200" i="1" dirty="0">
                <a:latin typeface="+mn-lt"/>
                <a:cs typeface="Calibri Light" panose="020F0302020204030204" pitchFamily="34" charset="0"/>
              </a:rPr>
              <a:t>Consider the bedding or sound/noise level, does your child have specific sensory needs?</a:t>
            </a:r>
          </a:p>
          <a:p>
            <a:endParaRPr lang="en-AU" sz="1200" i="1" dirty="0">
              <a:latin typeface="+mn-lt"/>
              <a:cs typeface="Calibri Light" panose="020F0302020204030204" pitchFamily="34" charset="0"/>
            </a:endParaRPr>
          </a:p>
          <a:p>
            <a:r>
              <a:rPr lang="en-AU" sz="1200" b="1" i="1" dirty="0">
                <a:latin typeface="+mn-lt"/>
                <a:cs typeface="Calibri Light" panose="020F0302020204030204" pitchFamily="34" charset="0"/>
              </a:rPr>
              <a:t>Mealtimes</a:t>
            </a:r>
          </a:p>
          <a:p>
            <a:pPr marL="285750" indent="-285750">
              <a:spcAft>
                <a:spcPts val="300"/>
              </a:spcAft>
              <a:buFont typeface="Arial" panose="020B0604020202020204" pitchFamily="34" charset="0"/>
              <a:buChar char="•"/>
            </a:pPr>
            <a:r>
              <a:rPr lang="en-AU" sz="1200" i="1" dirty="0">
                <a:latin typeface="+mn-lt"/>
                <a:cs typeface="Calibri Light" panose="020F0302020204030204" pitchFamily="34" charset="0"/>
              </a:rPr>
              <a:t>Structure during mealtimes is key to avoid chaos</a:t>
            </a:r>
          </a:p>
          <a:p>
            <a:pPr marL="285750" indent="-285750">
              <a:spcAft>
                <a:spcPts val="300"/>
              </a:spcAft>
              <a:buFont typeface="Arial" panose="020B0604020202020204" pitchFamily="34" charset="0"/>
              <a:buChar char="•"/>
            </a:pPr>
            <a:r>
              <a:rPr lang="en-AU" sz="1200" i="1" dirty="0">
                <a:latin typeface="+mn-lt"/>
                <a:cs typeface="Calibri Light" panose="020F0302020204030204" pitchFamily="34" charset="0"/>
              </a:rPr>
              <a:t>Try introducing smaller portions at intervals if gorging is a concern</a:t>
            </a:r>
          </a:p>
          <a:p>
            <a:pPr marL="285750" indent="-285750">
              <a:spcAft>
                <a:spcPts val="300"/>
              </a:spcAft>
              <a:buFont typeface="Arial" panose="020B0604020202020204" pitchFamily="34" charset="0"/>
              <a:buChar char="•"/>
            </a:pPr>
            <a:r>
              <a:rPr lang="en-AU" sz="1200" i="1" dirty="0">
                <a:latin typeface="+mn-lt"/>
                <a:cs typeface="Calibri Light" panose="020F0302020204030204" pitchFamily="34" charset="0"/>
              </a:rPr>
              <a:t>Smaller more frequent meals throughout the day may suit your child’s needs better, as opposed to a larger evening meal. Adjust accordingly</a:t>
            </a:r>
          </a:p>
          <a:p>
            <a:pPr marL="285750" indent="-285750">
              <a:spcAft>
                <a:spcPts val="300"/>
              </a:spcAft>
              <a:buFont typeface="Arial" panose="020B0604020202020204" pitchFamily="34" charset="0"/>
              <a:buChar char="•"/>
            </a:pPr>
            <a:r>
              <a:rPr lang="en-AU" sz="1200" i="1" dirty="0">
                <a:latin typeface="+mn-lt"/>
                <a:cs typeface="Calibri Light" panose="020F0302020204030204" pitchFamily="34" charset="0"/>
              </a:rPr>
              <a:t>Finger foods can be helpful for a child to maintain control over their own eating behaviours and needs</a:t>
            </a:r>
          </a:p>
          <a:p>
            <a:pPr marL="285750" indent="-285750">
              <a:spcAft>
                <a:spcPts val="300"/>
              </a:spcAft>
              <a:buFont typeface="Arial" panose="020B0604020202020204" pitchFamily="34" charset="0"/>
              <a:buChar char="•"/>
            </a:pPr>
            <a:r>
              <a:rPr lang="en-AU" sz="1200" i="1" dirty="0">
                <a:latin typeface="+mn-lt"/>
                <a:cs typeface="Calibri Light" panose="020F0302020204030204" pitchFamily="34" charset="0"/>
              </a:rPr>
              <a:t>Make mealtimes light and fun to reduce anxiety and celebrate small wins</a:t>
            </a:r>
          </a:p>
          <a:p>
            <a:pPr marL="285750" indent="-285750">
              <a:buFont typeface="Arial" panose="020B0604020202020204" pitchFamily="34" charset="0"/>
              <a:buChar char="•"/>
            </a:pPr>
            <a:r>
              <a:rPr lang="en-AU" sz="1200" i="1" dirty="0">
                <a:latin typeface="+mn-lt"/>
                <a:cs typeface="Calibri Light" panose="020F0302020204030204" pitchFamily="34" charset="0"/>
              </a:rPr>
              <a:t>Reduce background noise or distractions to reduce overstimulation if your child has sensory needs</a:t>
            </a:r>
          </a:p>
          <a:p>
            <a:endParaRPr lang="en-AU" b="1" i="0" dirty="0"/>
          </a:p>
        </p:txBody>
      </p:sp>
      <p:sp>
        <p:nvSpPr>
          <p:cNvPr id="4" name="Slide Number Placeholder 3"/>
          <p:cNvSpPr>
            <a:spLocks noGrp="1"/>
          </p:cNvSpPr>
          <p:nvPr>
            <p:ph type="sldNum" sz="quarter" idx="5"/>
          </p:nvPr>
        </p:nvSpPr>
        <p:spPr/>
        <p:txBody>
          <a:bodyPr/>
          <a:lstStyle/>
          <a:p>
            <a:fld id="{38EE24B5-4631-4C76-AD64-166F22DE24F0}" type="slidenum">
              <a:rPr lang="en-AU" smtClean="0"/>
              <a:t>22</a:t>
            </a:fld>
            <a:endParaRPr lang="en-AU"/>
          </a:p>
        </p:txBody>
      </p:sp>
    </p:spTree>
    <p:extLst>
      <p:ext uri="{BB962C8B-B14F-4D97-AF65-F5344CB8AC3E}">
        <p14:creationId xmlns:p14="http://schemas.microsoft.com/office/powerpoint/2010/main" val="23346447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5300" y="461963"/>
            <a:ext cx="5486400" cy="3086100"/>
          </a:xfrm>
        </p:spPr>
      </p:sp>
      <p:sp>
        <p:nvSpPr>
          <p:cNvPr id="3" name="Notes Placeholder 2"/>
          <p:cNvSpPr>
            <a:spLocks noGrp="1"/>
          </p:cNvSpPr>
          <p:nvPr>
            <p:ph type="body" idx="1"/>
          </p:nvPr>
        </p:nvSpPr>
        <p:spPr>
          <a:xfrm>
            <a:off x="495300" y="3548063"/>
            <a:ext cx="5953626" cy="545302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i="1" dirty="0"/>
              <a:t>Your child may have some problems processing information, but at times this can be hard to notice. We need to ensure that we have expectations of our children that are realistic and understanding their information processing needs can help us realign our expectations to suit their capabilities better. </a:t>
            </a:r>
          </a:p>
          <a:p>
            <a:endParaRPr lang="en-AU" i="1" dirty="0"/>
          </a:p>
          <a:p>
            <a:r>
              <a:rPr lang="en-AU" i="1" dirty="0"/>
              <a:t>Information processing is a big concept, however, we can simply understand this as the way children hear, understand, interpret and remember information. For example, information can go in the ears and out the mouth without any stops along the way. A good example is a child that has a reading level above their age, however, their comprehension for what they have read is very low. We might see this child as an excellent reader and have an expectation that they can achieve certain tasks at a high level, however, they have actually processed and remembered very little about what they have read. It is during the school years that this may become more apparent. </a:t>
            </a:r>
          </a:p>
          <a:p>
            <a:endParaRPr lang="en-AU"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i="1" dirty="0">
                <a:latin typeface="+mn-lt"/>
                <a:cs typeface="Calibri Light" panose="020F0302020204030204" pitchFamily="34" charset="0"/>
              </a:rPr>
              <a:t>Some things to consider are</a:t>
            </a:r>
            <a:r>
              <a:rPr lang="en-AU" i="1" dirty="0">
                <a:latin typeface="+mn-lt"/>
              </a:rPr>
              <a:t>:</a:t>
            </a:r>
          </a:p>
          <a:p>
            <a:endParaRPr lang="en-AU" b="1" i="1" dirty="0">
              <a:latin typeface="+mn-lt"/>
            </a:endParaRPr>
          </a:p>
          <a:p>
            <a:pPr marL="285750" indent="-285750" algn="l">
              <a:spcAft>
                <a:spcPts val="600"/>
              </a:spcAft>
              <a:buFont typeface="Arial" panose="020B0604020202020204" pitchFamily="34" charset="0"/>
              <a:buChar char="•"/>
            </a:pPr>
            <a:r>
              <a:rPr lang="en-AU" b="0" i="1" u="none" strike="noStrike" baseline="0" dirty="0">
                <a:latin typeface="+mn-lt"/>
                <a:cs typeface="Calibri Light" panose="020F0302020204030204" pitchFamily="34" charset="0"/>
              </a:rPr>
              <a:t>Check for understanding. If you have asked the child to do something this may mean asking the child to tell you the action they are going to do rather than just ask them to repeat your request back to you</a:t>
            </a:r>
          </a:p>
          <a:p>
            <a:pPr marL="285750" indent="-285750" algn="l">
              <a:spcAft>
                <a:spcPts val="600"/>
              </a:spcAft>
              <a:buFont typeface="Arial" panose="020B0604020202020204" pitchFamily="34" charset="0"/>
              <a:buChar char="•"/>
            </a:pPr>
            <a:r>
              <a:rPr lang="en-AU" b="0" i="1" u="none" strike="noStrike" baseline="0" dirty="0">
                <a:latin typeface="+mn-lt"/>
                <a:cs typeface="Calibri Light" panose="020F0302020204030204" pitchFamily="34" charset="0"/>
              </a:rPr>
              <a:t>Use literal language – say what you mean. Rather than ask them to tidy their room ask them to pick up the toy dolls and put them back into the doll box</a:t>
            </a:r>
          </a:p>
          <a:p>
            <a:pPr marL="285750" indent="-285750" algn="l">
              <a:spcAft>
                <a:spcPts val="600"/>
              </a:spcAft>
              <a:buFont typeface="Arial" panose="020B0604020202020204" pitchFamily="34" charset="0"/>
              <a:buChar char="•"/>
            </a:pPr>
            <a:r>
              <a:rPr lang="en-AU" b="0" i="1" u="none" strike="noStrike" baseline="0" dirty="0">
                <a:latin typeface="+mn-lt"/>
                <a:cs typeface="Calibri Light" panose="020F0302020204030204" pitchFamily="34" charset="0"/>
              </a:rPr>
              <a:t>Teach new skills using a range of different methods (reading, videos, hands-on activities)</a:t>
            </a:r>
          </a:p>
          <a:p>
            <a:pPr marL="285750" indent="-285750" algn="l">
              <a:spcAft>
                <a:spcPts val="600"/>
              </a:spcAft>
              <a:buFont typeface="Arial" panose="020B0604020202020204" pitchFamily="34" charset="0"/>
              <a:buChar char="•"/>
            </a:pPr>
            <a:r>
              <a:rPr lang="en-AU" b="0" i="1" u="none" strike="noStrike" baseline="0" dirty="0">
                <a:latin typeface="+mn-lt"/>
                <a:cs typeface="Calibri Light" panose="020F0302020204030204" pitchFamily="34" charset="0"/>
              </a:rPr>
              <a:t>Look for misinterpretations of words or actions and discuss when this occurs</a:t>
            </a:r>
          </a:p>
          <a:p>
            <a:pPr marL="285750" indent="-285750" algn="l">
              <a:spcAft>
                <a:spcPts val="600"/>
              </a:spcAft>
              <a:buFont typeface="Arial" panose="020B0604020202020204" pitchFamily="34" charset="0"/>
              <a:buChar char="•"/>
            </a:pPr>
            <a:r>
              <a:rPr lang="en-AU" b="0" i="1" u="none" strike="noStrike" baseline="0" dirty="0">
                <a:latin typeface="+mn-lt"/>
                <a:cs typeface="Calibri Light" panose="020F0302020204030204" pitchFamily="34" charset="0"/>
              </a:rPr>
              <a:t>Do not use metaphors or clichés. Instead, think about what you would like to say in the clearest terms</a:t>
            </a:r>
          </a:p>
          <a:p>
            <a:pPr marL="285750" indent="-285750" algn="l">
              <a:spcAft>
                <a:spcPts val="600"/>
              </a:spcAft>
              <a:buFont typeface="Arial" panose="020B0604020202020204" pitchFamily="34" charset="0"/>
              <a:buChar char="•"/>
            </a:pPr>
            <a:r>
              <a:rPr lang="en-AU" b="0" i="1" u="none" strike="noStrike" baseline="0" dirty="0">
                <a:latin typeface="+mn-lt"/>
                <a:cs typeface="Calibri Light" panose="020F0302020204030204" pitchFamily="34" charset="0"/>
              </a:rPr>
              <a:t>Avoid sarcasm</a:t>
            </a:r>
          </a:p>
          <a:p>
            <a:pPr marL="285750" indent="-285750" algn="l">
              <a:spcAft>
                <a:spcPts val="600"/>
              </a:spcAft>
              <a:buFont typeface="Arial" panose="020B0604020202020204" pitchFamily="34" charset="0"/>
              <a:buChar char="•"/>
            </a:pPr>
            <a:r>
              <a:rPr lang="en-AU" b="0" i="1" u="none" strike="noStrike" baseline="0" dirty="0">
                <a:latin typeface="+mn-lt"/>
                <a:cs typeface="Calibri Light" panose="020F0302020204030204" pitchFamily="34" charset="0"/>
              </a:rPr>
              <a:t>Take care when making a joke with the child, meaning can be misunderstood</a:t>
            </a:r>
          </a:p>
          <a:p>
            <a:pPr marL="285750" indent="-285750" algn="l">
              <a:spcAft>
                <a:spcPts val="600"/>
              </a:spcAft>
              <a:buFont typeface="Arial" panose="020B0604020202020204" pitchFamily="34" charset="0"/>
              <a:buChar char="•"/>
            </a:pPr>
            <a:r>
              <a:rPr lang="en-AU" i="1" dirty="0">
                <a:latin typeface="+mn-lt"/>
                <a:cs typeface="Calibri Light" panose="020F0302020204030204" pitchFamily="34" charset="0"/>
              </a:rPr>
              <a:t>Read with your child, listen to music and sing</a:t>
            </a:r>
          </a:p>
          <a:p>
            <a:pPr marL="285750" indent="-285750" algn="l">
              <a:spcAft>
                <a:spcPts val="600"/>
              </a:spcAft>
              <a:buFont typeface="Arial" panose="020B0604020202020204" pitchFamily="34" charset="0"/>
              <a:buChar char="•"/>
            </a:pPr>
            <a:r>
              <a:rPr lang="en-AU" i="1" dirty="0">
                <a:latin typeface="+mn-lt"/>
                <a:cs typeface="Calibri Light" panose="020F0302020204030204" pitchFamily="34" charset="0"/>
              </a:rPr>
              <a:t>Use gestures to accompany words</a:t>
            </a:r>
          </a:p>
          <a:p>
            <a:pPr marL="285750" indent="-285750" algn="l">
              <a:spcAft>
                <a:spcPts val="600"/>
              </a:spcAft>
              <a:buFont typeface="Arial" panose="020B0604020202020204" pitchFamily="34" charset="0"/>
              <a:buChar char="•"/>
            </a:pPr>
            <a:r>
              <a:rPr lang="en-AU" i="1" dirty="0">
                <a:latin typeface="+mn-lt"/>
                <a:cs typeface="Calibri Light" panose="020F0302020204030204" pitchFamily="34" charset="0"/>
              </a:rPr>
              <a:t>Break down instructions into simple steps </a:t>
            </a:r>
          </a:p>
          <a:p>
            <a:endParaRPr lang="en-AU" b="1" i="0" dirty="0"/>
          </a:p>
          <a:p>
            <a:endParaRPr lang="en-AU" i="1" dirty="0"/>
          </a:p>
          <a:p>
            <a:r>
              <a:rPr lang="en-AU" i="1" dirty="0"/>
              <a:t>Another example: Asking a child to ‘put the bin out’. What you needed was for the child to take the bin bag from under the kitchen sink because it is full and place it in the blue bin outside because the garbage will be collected in the morning. To avoid your child going straight outside to put the bins (and possibly the wrong bins) on the curb ready for collection and failing to put the ‘rubbish out’ entirely, you may need to:</a:t>
            </a:r>
          </a:p>
          <a:p>
            <a:pPr marL="228600" indent="-228600">
              <a:buAutoNum type="arabicPeriod"/>
            </a:pPr>
            <a:r>
              <a:rPr lang="en-AU" i="1" dirty="0"/>
              <a:t>Get your child’s attention</a:t>
            </a:r>
          </a:p>
          <a:p>
            <a:pPr marL="228600" indent="-228600">
              <a:buAutoNum type="arabicPeriod"/>
            </a:pPr>
            <a:r>
              <a:rPr lang="en-AU" i="1" dirty="0"/>
              <a:t>Provide them with clearer steps and be explicit with what you need them to do</a:t>
            </a:r>
          </a:p>
          <a:p>
            <a:pPr marL="228600" indent="-228600">
              <a:buAutoNum type="arabicPeriod"/>
            </a:pPr>
            <a:r>
              <a:rPr lang="en-AU" i="1" dirty="0"/>
              <a:t>Clarify by asking them what steps they plan to take</a:t>
            </a:r>
          </a:p>
          <a:p>
            <a:pPr marL="228600" indent="-228600">
              <a:buAutoNum type="arabicPeriod"/>
            </a:pPr>
            <a:r>
              <a:rPr lang="en-AU" i="1" dirty="0"/>
              <a:t>Avoid hovering and correcting</a:t>
            </a:r>
          </a:p>
          <a:p>
            <a:pPr marL="228600" indent="-228600">
              <a:buAutoNum type="arabicPeriod"/>
            </a:pPr>
            <a:r>
              <a:rPr lang="en-AU" i="1" dirty="0"/>
              <a:t>Praise the child for their successes, even if the task itself was not completed in the way you expected. </a:t>
            </a:r>
          </a:p>
        </p:txBody>
      </p:sp>
      <p:sp>
        <p:nvSpPr>
          <p:cNvPr id="4" name="Slide Number Placeholder 3"/>
          <p:cNvSpPr>
            <a:spLocks noGrp="1"/>
          </p:cNvSpPr>
          <p:nvPr>
            <p:ph type="sldNum" sz="quarter" idx="5"/>
          </p:nvPr>
        </p:nvSpPr>
        <p:spPr/>
        <p:txBody>
          <a:bodyPr/>
          <a:lstStyle/>
          <a:p>
            <a:fld id="{38EE24B5-4631-4C76-AD64-166F22DE24F0}" type="slidenum">
              <a:rPr lang="en-AU" smtClean="0"/>
              <a:t>23</a:t>
            </a:fld>
            <a:endParaRPr lang="en-AU"/>
          </a:p>
        </p:txBody>
      </p:sp>
    </p:spTree>
    <p:extLst>
      <p:ext uri="{BB962C8B-B14F-4D97-AF65-F5344CB8AC3E}">
        <p14:creationId xmlns:p14="http://schemas.microsoft.com/office/powerpoint/2010/main" val="9787010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8950" y="323850"/>
            <a:ext cx="5486400" cy="3086100"/>
          </a:xfrm>
        </p:spPr>
      </p:sp>
      <p:sp>
        <p:nvSpPr>
          <p:cNvPr id="3" name="Notes Placeholder 2"/>
          <p:cNvSpPr>
            <a:spLocks noGrp="1"/>
          </p:cNvSpPr>
          <p:nvPr>
            <p:ph type="body" idx="1"/>
          </p:nvPr>
        </p:nvSpPr>
        <p:spPr>
          <a:xfrm>
            <a:off x="488950" y="3654398"/>
            <a:ext cx="5486400" cy="530912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i="1" dirty="0"/>
              <a:t>Every child is different, and their rate of development is different. We can often see that children who have been exposed to substances during pregnancy can develop speech and language at a slower rate than their same age peers. Strong language and communications skills are necessary for life, in relationships, education, employment and so on. Vocabulary and the understanding of some basic conventions of language and how children learn to express themselves with language will be crucial for developing social skills and lifelong reciprocal friendships. </a:t>
            </a:r>
          </a:p>
          <a:p>
            <a:pPr marL="0" indent="0">
              <a:buFontTx/>
              <a:buNone/>
            </a:pPr>
            <a:endParaRPr lang="en-AU" i="1" dirty="0"/>
          </a:p>
          <a:p>
            <a:pPr marL="0" indent="0">
              <a:buFontTx/>
              <a:buNone/>
            </a:pPr>
            <a:r>
              <a:rPr lang="en-AU" i="1" dirty="0"/>
              <a:t>Language development starts in infancy and early intervention is the best way to tackle speech and language difficulties. Speech is more about the way the words are formed in the mouth and sound, whereas language is more about the use of words, sentence structure and communication with others. We expect by around 3 years of age, most children can be understood by their main caregivers, siblings and peers. </a:t>
            </a:r>
          </a:p>
          <a:p>
            <a:pPr marL="0" indent="0">
              <a:buFontTx/>
              <a:buNone/>
            </a:pPr>
            <a:endParaRPr lang="en-AU"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i="1" dirty="0">
                <a:latin typeface="Calibri Light" panose="020F0302020204030204" pitchFamily="34" charset="0"/>
                <a:cs typeface="Calibri Light" panose="020F0302020204030204" pitchFamily="34" charset="0"/>
              </a:rPr>
              <a:t>Ways you can support children’s speech and language development include:</a:t>
            </a:r>
          </a:p>
          <a:p>
            <a:pPr marL="0" indent="0">
              <a:buFontTx/>
              <a:buNone/>
            </a:pPr>
            <a:endParaRPr lang="en-AU" i="1" dirty="0"/>
          </a:p>
          <a:p>
            <a:pPr marL="285750" indent="-285750">
              <a:spcAft>
                <a:spcPts val="600"/>
              </a:spcAft>
              <a:buFont typeface="Arial" panose="020B0604020202020204" pitchFamily="34" charset="0"/>
              <a:buChar char="•"/>
            </a:pPr>
            <a:r>
              <a:rPr lang="en-AU" sz="1200" i="1" dirty="0">
                <a:latin typeface="Calibri Light" panose="020F0302020204030204" pitchFamily="34" charset="0"/>
                <a:cs typeface="Calibri Light" panose="020F0302020204030204" pitchFamily="34" charset="0"/>
              </a:rPr>
              <a:t>Read books, share stories and expose your child to the spoken and written word as much as you can</a:t>
            </a:r>
          </a:p>
          <a:p>
            <a:pPr marL="285750" indent="-285750">
              <a:spcAft>
                <a:spcPts val="600"/>
              </a:spcAft>
              <a:buFont typeface="Arial" panose="020B0604020202020204" pitchFamily="34" charset="0"/>
              <a:buChar char="•"/>
            </a:pPr>
            <a:r>
              <a:rPr lang="en-AU" sz="1200" i="1" dirty="0">
                <a:latin typeface="Calibri Light" panose="020F0302020204030204" pitchFamily="34" charset="0"/>
                <a:cs typeface="Calibri Light" panose="020F0302020204030204" pitchFamily="34" charset="0"/>
              </a:rPr>
              <a:t>Talk with your child, allow them to express themselves freely, offer a recount of their day or a narrative following an event or adventure</a:t>
            </a:r>
          </a:p>
          <a:p>
            <a:pPr marL="285750" indent="-285750">
              <a:spcAft>
                <a:spcPts val="600"/>
              </a:spcAft>
              <a:buFont typeface="Arial" panose="020B0604020202020204" pitchFamily="34" charset="0"/>
              <a:buChar char="•"/>
            </a:pPr>
            <a:r>
              <a:rPr lang="en-AU" sz="1200" i="1" dirty="0">
                <a:latin typeface="Calibri Light" panose="020F0302020204030204" pitchFamily="34" charset="0"/>
                <a:cs typeface="Calibri Light" panose="020F0302020204030204" pitchFamily="34" charset="0"/>
              </a:rPr>
              <a:t>Respond positively to your child’s attempts </a:t>
            </a:r>
          </a:p>
          <a:p>
            <a:pPr marL="285750" indent="-285750">
              <a:spcAft>
                <a:spcPts val="600"/>
              </a:spcAft>
              <a:buFont typeface="Arial" panose="020B0604020202020204" pitchFamily="34" charset="0"/>
              <a:buChar char="•"/>
            </a:pPr>
            <a:r>
              <a:rPr lang="en-AU" sz="1200" i="1" dirty="0">
                <a:latin typeface="Calibri Light" panose="020F0302020204030204" pitchFamily="34" charset="0"/>
                <a:cs typeface="Calibri Light" panose="020F0302020204030204" pitchFamily="34" charset="0"/>
              </a:rPr>
              <a:t>Role model who, what, why and how questions and stories </a:t>
            </a:r>
          </a:p>
          <a:p>
            <a:pPr marL="285750" indent="-285750">
              <a:spcAft>
                <a:spcPts val="600"/>
              </a:spcAft>
              <a:buFont typeface="Arial" panose="020B0604020202020204" pitchFamily="34" charset="0"/>
              <a:buChar char="•"/>
            </a:pPr>
            <a:r>
              <a:rPr lang="en-AU" sz="1200" i="1" dirty="0">
                <a:latin typeface="Calibri Light" panose="020F0302020204030204" pitchFamily="34" charset="0"/>
                <a:cs typeface="Calibri Light" panose="020F0302020204030204" pitchFamily="34" charset="0"/>
              </a:rPr>
              <a:t>Practice non-verbal communications using gestures</a:t>
            </a:r>
          </a:p>
          <a:p>
            <a:pPr marL="285750" indent="-285750">
              <a:spcAft>
                <a:spcPts val="600"/>
              </a:spcAft>
              <a:buFont typeface="Arial" panose="020B0604020202020204" pitchFamily="34" charset="0"/>
              <a:buChar char="•"/>
            </a:pPr>
            <a:r>
              <a:rPr lang="en-AU" sz="1200" i="1" dirty="0">
                <a:latin typeface="Calibri Light" panose="020F0302020204030204" pitchFamily="34" charset="0"/>
                <a:cs typeface="Calibri Light" panose="020F0302020204030204" pitchFamily="34" charset="0"/>
              </a:rPr>
              <a:t>Prompt and guide your child offering opportunities to practice in different environments and contexts</a:t>
            </a:r>
          </a:p>
          <a:p>
            <a:pPr marL="285750" indent="-285750">
              <a:spcAft>
                <a:spcPts val="600"/>
              </a:spcAft>
              <a:buFont typeface="Arial" panose="020B0604020202020204" pitchFamily="34" charset="0"/>
              <a:buChar char="•"/>
            </a:pPr>
            <a:r>
              <a:rPr lang="en-AU" sz="1200" i="1" dirty="0">
                <a:latin typeface="Calibri Light" panose="020F0302020204030204" pitchFamily="34" charset="0"/>
                <a:cs typeface="Calibri Light" panose="020F0302020204030204" pitchFamily="34" charset="0"/>
              </a:rPr>
              <a:t>Offer gentle reminders to correct speech as guided by a professional</a:t>
            </a:r>
          </a:p>
          <a:p>
            <a:pPr marL="285750" indent="-285750">
              <a:spcAft>
                <a:spcPts val="600"/>
              </a:spcAft>
              <a:buFont typeface="Arial" panose="020B0604020202020204" pitchFamily="34" charset="0"/>
              <a:buChar char="•"/>
            </a:pPr>
            <a:r>
              <a:rPr lang="en-AU" sz="1200" i="1" dirty="0">
                <a:latin typeface="Calibri Light" panose="020F0302020204030204" pitchFamily="34" charset="0"/>
                <a:cs typeface="Calibri Light" panose="020F0302020204030204" pitchFamily="34" charset="0"/>
              </a:rPr>
              <a:t>Encourage your child to slow down when speaking and actively show that you are listening</a:t>
            </a:r>
          </a:p>
          <a:p>
            <a:pPr marL="0" indent="0">
              <a:buFontTx/>
              <a:buNone/>
            </a:pPr>
            <a:endParaRPr lang="en-AU" i="1" dirty="0"/>
          </a:p>
          <a:p>
            <a:pPr marL="0" indent="0">
              <a:buFontTx/>
              <a:buNone/>
            </a:pPr>
            <a:r>
              <a:rPr lang="en-AU" i="1" dirty="0"/>
              <a:t>If you’re concerned about your child’s speech or language development, seek support as soon as you can. A speech and language therapist can help you understand your child’s specific needs and offer you tips and strategies you can use at home as well as one on one therapeutic sessions with your child. </a:t>
            </a:r>
          </a:p>
        </p:txBody>
      </p:sp>
      <p:sp>
        <p:nvSpPr>
          <p:cNvPr id="4" name="Slide Number Placeholder 3"/>
          <p:cNvSpPr>
            <a:spLocks noGrp="1"/>
          </p:cNvSpPr>
          <p:nvPr>
            <p:ph type="sldNum" sz="quarter" idx="5"/>
          </p:nvPr>
        </p:nvSpPr>
        <p:spPr/>
        <p:txBody>
          <a:bodyPr/>
          <a:lstStyle/>
          <a:p>
            <a:fld id="{38EE24B5-4631-4C76-AD64-166F22DE24F0}" type="slidenum">
              <a:rPr lang="en-AU" smtClean="0"/>
              <a:t>24</a:t>
            </a:fld>
            <a:endParaRPr lang="en-AU"/>
          </a:p>
        </p:txBody>
      </p:sp>
    </p:spTree>
    <p:extLst>
      <p:ext uri="{BB962C8B-B14F-4D97-AF65-F5344CB8AC3E}">
        <p14:creationId xmlns:p14="http://schemas.microsoft.com/office/powerpoint/2010/main" val="29932925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360363"/>
            <a:ext cx="5486400" cy="3086100"/>
          </a:xfrm>
        </p:spPr>
      </p:sp>
      <p:sp>
        <p:nvSpPr>
          <p:cNvPr id="3" name="Notes Placeholder 2"/>
          <p:cNvSpPr>
            <a:spLocks noGrp="1"/>
          </p:cNvSpPr>
          <p:nvPr>
            <p:ph type="body" idx="1"/>
          </p:nvPr>
        </p:nvSpPr>
        <p:spPr>
          <a:xfrm>
            <a:off x="436563" y="3669030"/>
            <a:ext cx="5486400" cy="5258402"/>
          </a:xfrm>
        </p:spPr>
        <p:txBody>
          <a:bodyPr/>
          <a:lstStyle/>
          <a:p>
            <a:r>
              <a:rPr lang="en-AU" b="0" i="1" dirty="0">
                <a:solidFill>
                  <a:srgbClr val="555353"/>
                </a:solidFill>
                <a:effectLst/>
                <a:latin typeface="+mn-lt"/>
              </a:rPr>
              <a:t>Providing care for a child or young person who has experienced a difficult start to life can be challenging. You are encouraged to maintain your connection with other carers who are experiencing the same challenges, make sure you know how and when to seek help and keep an eye on your own wellbeing. </a:t>
            </a:r>
          </a:p>
          <a:p>
            <a:pPr algn="l" fontAlgn="base"/>
            <a:endParaRPr lang="en-AU" b="0" i="1" dirty="0">
              <a:solidFill>
                <a:srgbClr val="555353"/>
              </a:solidFill>
              <a:effectLst/>
              <a:latin typeface="+mn-lt"/>
            </a:endParaRPr>
          </a:p>
          <a:p>
            <a:pPr algn="l" fontAlgn="base"/>
            <a:r>
              <a:rPr lang="en-AU" b="0" i="1" dirty="0">
                <a:solidFill>
                  <a:srgbClr val="555353"/>
                </a:solidFill>
                <a:effectLst/>
                <a:latin typeface="+mn-lt"/>
              </a:rPr>
              <a:t>Here are a few suggestions for self-care:</a:t>
            </a:r>
          </a:p>
          <a:p>
            <a:pPr algn="l" fontAlgn="base"/>
            <a:endParaRPr lang="en-AU" b="0" i="1" dirty="0">
              <a:solidFill>
                <a:srgbClr val="555353"/>
              </a:solidFill>
              <a:effectLst/>
              <a:latin typeface="+mn-lt"/>
            </a:endParaRPr>
          </a:p>
          <a:p>
            <a:pPr algn="l" fontAlgn="base">
              <a:buFont typeface="+mj-lt"/>
              <a:buAutoNum type="arabicPeriod"/>
            </a:pPr>
            <a:r>
              <a:rPr lang="en-AU" b="0" i="1" dirty="0">
                <a:solidFill>
                  <a:srgbClr val="555353"/>
                </a:solidFill>
                <a:effectLst/>
                <a:latin typeface="+mn-lt"/>
              </a:rPr>
              <a:t> Recognise what you’re experiencing for all that it is. The impact of parenting a child with challenging behaviours is serious and needs to be treated as such. As the well-known researcher, author and speaker </a:t>
            </a:r>
            <a:r>
              <a:rPr lang="en-AU" b="0" i="1" dirty="0" err="1">
                <a:solidFill>
                  <a:srgbClr val="555353"/>
                </a:solidFill>
                <a:effectLst/>
                <a:latin typeface="+mn-lt"/>
              </a:rPr>
              <a:t>Brené</a:t>
            </a:r>
            <a:r>
              <a:rPr lang="en-AU" b="0" i="1" dirty="0">
                <a:solidFill>
                  <a:srgbClr val="555353"/>
                </a:solidFill>
                <a:effectLst/>
                <a:latin typeface="+mn-lt"/>
              </a:rPr>
              <a:t> Brown says, when we ignore our feelings, they don’t go away; instead, they own us, growing more intense with a snowballing effect. Caregivers often need professional support to heal and recover from the trauma they have endured. It should not be taken lightly; if you are not well (physically and emotionally), it will be that much harder to help your child with the challenges they are experiencing. </a:t>
            </a:r>
          </a:p>
          <a:p>
            <a:pPr algn="l" fontAlgn="base">
              <a:buFont typeface="+mj-lt"/>
              <a:buAutoNum type="arabicPeriod"/>
            </a:pPr>
            <a:endParaRPr lang="en-AU" b="0" i="1" dirty="0">
              <a:solidFill>
                <a:srgbClr val="555353"/>
              </a:solidFill>
              <a:effectLst/>
              <a:latin typeface="+mn-lt"/>
            </a:endParaRPr>
          </a:p>
          <a:p>
            <a:pPr algn="l" fontAlgn="base">
              <a:buFont typeface="+mj-lt"/>
              <a:buAutoNum type="arabicPeriod"/>
            </a:pPr>
            <a:r>
              <a:rPr lang="en-AU" b="0" i="1" dirty="0">
                <a:solidFill>
                  <a:srgbClr val="555353"/>
                </a:solidFill>
                <a:effectLst/>
                <a:latin typeface="+mn-lt"/>
              </a:rPr>
              <a:t> Be mindful of the fact that caregiver burnout has been viewed as a contagious syndrome by some who have researched the topic extensively. What does this mean, exactly? It means social context is important. When we’re talking with others who have the same lived experience as we do, but there is no discussion about positive actions that can be taken to shift the tide of our emotional state, it can enhance and exacerbate our own feelings of burnout, instead of helping to alleviate them. Choose your support wisely. </a:t>
            </a:r>
          </a:p>
          <a:p>
            <a:pPr algn="l" fontAlgn="base">
              <a:buFont typeface="+mj-lt"/>
              <a:buAutoNum type="arabicPeriod"/>
            </a:pPr>
            <a:endParaRPr lang="en-AU" b="0" i="1" dirty="0">
              <a:solidFill>
                <a:srgbClr val="555353"/>
              </a:solidFill>
              <a:effectLst/>
              <a:latin typeface="+mn-lt"/>
            </a:endParaRPr>
          </a:p>
          <a:p>
            <a:pPr algn="l" fontAlgn="base">
              <a:buFont typeface="+mj-lt"/>
              <a:buAutoNum type="arabicPeriod"/>
            </a:pPr>
            <a:r>
              <a:rPr lang="en-AU" b="0" i="1" dirty="0">
                <a:solidFill>
                  <a:srgbClr val="555353"/>
                </a:solidFill>
                <a:effectLst/>
                <a:latin typeface="+mn-lt"/>
              </a:rPr>
              <a:t> Prioritise yourself and move things off your plate. What does this look like? Delegate anything and everything that can be delegated. Someone else may not do it as well as you - or do it exactly the same way - but that’s okay. Get it off your plate anyway. Toxic friendships? Create distance from them. If you have the means, pay someone to do a task for you that would otherwise hang over your head. Let go of the feeling that you should be able to “do it all.” Say ‘no’ more often. Take a step back to get a critical look at where your boundaries need strengthening, then make that happen. If you’ve been deemed eligible for respite hours through the NDIS, use all the hours that have been provided. An outside evaluator concluded that you would benefit from that amount of time to avoid burnout, so use it. Let yourself off the hook as much as possible and let go of the idea that perfection is required. </a:t>
            </a:r>
          </a:p>
          <a:p>
            <a:pPr algn="l" fontAlgn="base">
              <a:buFont typeface="+mj-lt"/>
              <a:buAutoNum type="arabicPeriod"/>
            </a:pPr>
            <a:endParaRPr lang="en-AU" b="0" i="1" dirty="0">
              <a:solidFill>
                <a:srgbClr val="555353"/>
              </a:solidFill>
              <a:effectLst/>
              <a:latin typeface="+mn-lt"/>
            </a:endParaRPr>
          </a:p>
          <a:p>
            <a:pPr algn="l" fontAlgn="base">
              <a:buFont typeface="+mj-lt"/>
              <a:buAutoNum type="arabicPeriod"/>
            </a:pPr>
            <a:r>
              <a:rPr lang="en-AU" b="0" i="1" dirty="0">
                <a:solidFill>
                  <a:srgbClr val="555353"/>
                </a:solidFill>
                <a:effectLst/>
                <a:latin typeface="+mn-lt"/>
              </a:rPr>
              <a:t> Don’t assume that those around you, even your partner or closest friends, understand the full impact of your traumatic experience. Find the space and time to let them know how you are truly doing. And then tell them what you need from them. Most of the time those who care about us really do want to help, but either don’t know we need it (because we are so good at pretending and hiding it) or are at a loss when trying to figure out what “helping” or support looks like. Be direct and clear, and then step aside to let them help. </a:t>
            </a:r>
          </a:p>
          <a:p>
            <a:pPr algn="l" fontAlgn="base">
              <a:buFont typeface="+mj-lt"/>
              <a:buAutoNum type="arabicPeriod"/>
            </a:pPr>
            <a:endParaRPr lang="en-AU" b="0" i="1" dirty="0">
              <a:solidFill>
                <a:srgbClr val="555353"/>
              </a:solidFill>
              <a:effectLst/>
              <a:latin typeface="+mn-lt"/>
            </a:endParaRPr>
          </a:p>
          <a:p>
            <a:pPr algn="l" fontAlgn="base">
              <a:buFont typeface="+mj-lt"/>
              <a:buAutoNum type="arabicPeriod"/>
            </a:pPr>
            <a:r>
              <a:rPr lang="en-AU" b="0" i="1" dirty="0">
                <a:solidFill>
                  <a:srgbClr val="555353"/>
                </a:solidFill>
                <a:effectLst/>
                <a:latin typeface="+mn-lt"/>
              </a:rPr>
              <a:t> Fill your bucket with things that bring you joy. If something brings you joy or is restorative, it should not be a luxury to be indulged only in those rare moments you can carve out a few minutes of time or space, it is an absolute necessity. I have had plenty of carers say to me, It’s impossible! I don’t have even 10 minutes to myself to take a walk, let alone an hour! I fully appreciate that when you’ve lived in crisis mode for months on end— perhaps even years— and have experienced trauma as a result, this is an honest and true evaluation of your life. I am not saying it is easy to find this time. What I am saying is that it is not optional; your life literally depends on it. With every carer who has shared this sentiment or belief, through more discussion and analysis, we’ve been able to find some time each week where they can fill their bucket. </a:t>
            </a:r>
          </a:p>
          <a:p>
            <a:endParaRPr lang="en-AU" dirty="0">
              <a:latin typeface="+mn-lt"/>
            </a:endParaRPr>
          </a:p>
        </p:txBody>
      </p:sp>
      <p:sp>
        <p:nvSpPr>
          <p:cNvPr id="4" name="Slide Number Placeholder 3"/>
          <p:cNvSpPr>
            <a:spLocks noGrp="1"/>
          </p:cNvSpPr>
          <p:nvPr>
            <p:ph type="sldNum" sz="quarter" idx="5"/>
          </p:nvPr>
        </p:nvSpPr>
        <p:spPr/>
        <p:txBody>
          <a:bodyPr/>
          <a:lstStyle/>
          <a:p>
            <a:fld id="{38EE24B5-4631-4C76-AD64-166F22DE24F0}" type="slidenum">
              <a:rPr lang="en-AU" smtClean="0"/>
              <a:t>25</a:t>
            </a:fld>
            <a:endParaRPr lang="en-AU"/>
          </a:p>
        </p:txBody>
      </p:sp>
    </p:spTree>
    <p:extLst>
      <p:ext uri="{BB962C8B-B14F-4D97-AF65-F5344CB8AC3E}">
        <p14:creationId xmlns:p14="http://schemas.microsoft.com/office/powerpoint/2010/main" val="24141710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265113"/>
            <a:ext cx="5486400" cy="3086100"/>
          </a:xfrm>
        </p:spPr>
      </p:sp>
      <p:sp>
        <p:nvSpPr>
          <p:cNvPr id="3" name="Notes Placeholder 2"/>
          <p:cNvSpPr>
            <a:spLocks noGrp="1"/>
          </p:cNvSpPr>
          <p:nvPr>
            <p:ph type="body" idx="1"/>
          </p:nvPr>
        </p:nvSpPr>
        <p:spPr>
          <a:xfrm>
            <a:off x="407988" y="3573932"/>
            <a:ext cx="5486400" cy="4884268"/>
          </a:xfrm>
        </p:spPr>
        <p:txBody>
          <a:bodyPr/>
          <a:lstStyle/>
          <a:p>
            <a:pPr algn="l" fontAlgn="base"/>
            <a:r>
              <a:rPr lang="en-AU" b="0" i="1" dirty="0">
                <a:solidFill>
                  <a:schemeClr val="tx1"/>
                </a:solidFill>
                <a:effectLst/>
                <a:latin typeface="+mn-lt"/>
              </a:rPr>
              <a:t>We would like for you to leave here today with some links to other resources.</a:t>
            </a:r>
          </a:p>
          <a:p>
            <a:pPr algn="l" fontAlgn="base"/>
            <a:endParaRPr lang="en-AU" b="0" i="1" dirty="0">
              <a:solidFill>
                <a:schemeClr val="tx1"/>
              </a:solidFill>
              <a:effectLst/>
              <a:latin typeface="+mn-lt"/>
            </a:endParaRPr>
          </a:p>
          <a:p>
            <a:pPr algn="l" fontAlgn="base"/>
            <a:r>
              <a:rPr lang="en-AU" b="1" i="0" dirty="0">
                <a:solidFill>
                  <a:schemeClr val="tx1"/>
                </a:solidFill>
                <a:effectLst/>
                <a:latin typeface="+mn-lt"/>
              </a:rPr>
              <a:t>DCP Carer Platform offers: </a:t>
            </a:r>
          </a:p>
          <a:p>
            <a:pPr marL="171450" indent="-171450" algn="l" fontAlgn="base">
              <a:buFontTx/>
              <a:buChar char="-"/>
            </a:pPr>
            <a:r>
              <a:rPr lang="en-AU" b="1" i="0" dirty="0">
                <a:solidFill>
                  <a:schemeClr val="tx1"/>
                </a:solidFill>
                <a:effectLst/>
                <a:latin typeface="+mn-lt"/>
              </a:rPr>
              <a:t>Resources for carers </a:t>
            </a:r>
          </a:p>
          <a:p>
            <a:pPr marL="171450" indent="-171450" algn="l" fontAlgn="base">
              <a:buFontTx/>
              <a:buChar char="-"/>
            </a:pPr>
            <a:r>
              <a:rPr lang="en-AU" b="1" i="0" dirty="0">
                <a:solidFill>
                  <a:schemeClr val="tx1"/>
                </a:solidFill>
                <a:effectLst/>
                <a:latin typeface="+mn-lt"/>
              </a:rPr>
              <a:t>Access to the KC learning and development calendar</a:t>
            </a:r>
          </a:p>
          <a:p>
            <a:pPr marL="171450" indent="-171450" algn="l" fontAlgn="base">
              <a:buFontTx/>
              <a:buChar char="-"/>
            </a:pPr>
            <a:r>
              <a:rPr lang="en-AU" b="1" i="0" dirty="0">
                <a:solidFill>
                  <a:schemeClr val="tx1"/>
                </a:solidFill>
                <a:effectLst/>
                <a:latin typeface="+mn-lt"/>
              </a:rPr>
              <a:t>Caring for Children and Young People with Trauma online training</a:t>
            </a:r>
          </a:p>
          <a:p>
            <a:pPr marL="171450" indent="-171450" algn="l" fontAlgn="base">
              <a:buFontTx/>
              <a:buChar char="-"/>
            </a:pPr>
            <a:r>
              <a:rPr lang="en-AU" b="1" i="0" dirty="0">
                <a:solidFill>
                  <a:schemeClr val="tx1"/>
                </a:solidFill>
                <a:effectLst/>
                <a:latin typeface="+mn-lt"/>
              </a:rPr>
              <a:t>Iceberg fact sheets </a:t>
            </a:r>
          </a:p>
          <a:p>
            <a:pPr algn="l" fontAlgn="base"/>
            <a:endParaRPr lang="en-AU" b="1" i="0" dirty="0">
              <a:solidFill>
                <a:schemeClr val="tx1"/>
              </a:solidFill>
              <a:effectLst/>
              <a:latin typeface="+mn-lt"/>
            </a:endParaRPr>
          </a:p>
          <a:p>
            <a:pPr algn="l" fontAlgn="base"/>
            <a:r>
              <a:rPr lang="en-AU" b="1" i="0" dirty="0">
                <a:solidFill>
                  <a:schemeClr val="tx1"/>
                </a:solidFill>
                <a:effectLst/>
                <a:latin typeface="+mn-lt"/>
              </a:rPr>
              <a:t>ADF offers: </a:t>
            </a:r>
          </a:p>
          <a:p>
            <a:pPr marL="0" indent="0">
              <a:buFontTx/>
              <a:buNone/>
            </a:pPr>
            <a:r>
              <a:rPr lang="en-AU" sz="1200" b="1" dirty="0">
                <a:solidFill>
                  <a:schemeClr val="tx1"/>
                </a:solidFill>
                <a:latin typeface="+mn-lt"/>
                <a:cs typeface="Calibri Light" panose="020F0302020204030204" pitchFamily="34" charset="0"/>
              </a:rPr>
              <a:t>- Drug facts</a:t>
            </a:r>
          </a:p>
          <a:p>
            <a:pPr marL="0" indent="0">
              <a:buFontTx/>
              <a:buNone/>
            </a:pPr>
            <a:r>
              <a:rPr lang="en-AU" sz="1200" b="1" dirty="0">
                <a:solidFill>
                  <a:schemeClr val="tx1"/>
                </a:solidFill>
                <a:latin typeface="+mn-lt"/>
                <a:cs typeface="Calibri Light" panose="020F0302020204030204" pitchFamily="34" charset="0"/>
              </a:rPr>
              <a:t>- Resources</a:t>
            </a:r>
          </a:p>
          <a:p>
            <a:pPr marL="0" indent="0">
              <a:buFontTx/>
              <a:buNone/>
            </a:pPr>
            <a:r>
              <a:rPr lang="en-AU" sz="1200" b="1" dirty="0">
                <a:solidFill>
                  <a:schemeClr val="tx1"/>
                </a:solidFill>
                <a:latin typeface="+mn-lt"/>
                <a:cs typeface="Calibri Light" panose="020F0302020204030204" pitchFamily="34" charset="0"/>
              </a:rPr>
              <a:t>- National hotline </a:t>
            </a:r>
          </a:p>
          <a:p>
            <a:pPr marL="0" indent="0">
              <a:buFontTx/>
              <a:buNone/>
            </a:pPr>
            <a:r>
              <a:rPr lang="en-AU" sz="1200" b="1" dirty="0">
                <a:solidFill>
                  <a:schemeClr val="tx1"/>
                </a:solidFill>
                <a:latin typeface="+mn-lt"/>
                <a:cs typeface="Calibri Light" panose="020F0302020204030204" pitchFamily="34" charset="0"/>
              </a:rPr>
              <a:t>- Help and support </a:t>
            </a:r>
          </a:p>
          <a:p>
            <a:pPr marL="0" indent="0">
              <a:buFontTx/>
              <a:buNone/>
            </a:pPr>
            <a:r>
              <a:rPr lang="en-AU" sz="1200" b="1" dirty="0">
                <a:solidFill>
                  <a:schemeClr val="tx1"/>
                </a:solidFill>
                <a:latin typeface="+mn-lt"/>
                <a:cs typeface="Calibri Light" panose="020F0302020204030204" pitchFamily="34" charset="0"/>
              </a:rPr>
              <a:t>- Drug and alcohol services  </a:t>
            </a:r>
          </a:p>
          <a:p>
            <a:pPr marL="342900" indent="-342900">
              <a:buFontTx/>
              <a:buChar char="-"/>
            </a:pPr>
            <a:endParaRPr lang="en-AU" sz="1200" b="1" dirty="0">
              <a:solidFill>
                <a:schemeClr val="tx1"/>
              </a:solidFill>
              <a:latin typeface="+mn-lt"/>
              <a:cs typeface="Calibri Light" panose="020F0302020204030204" pitchFamily="34" charset="0"/>
            </a:endParaRPr>
          </a:p>
          <a:p>
            <a:pPr marL="0" indent="0">
              <a:buFontTx/>
              <a:buNone/>
            </a:pPr>
            <a:r>
              <a:rPr lang="en-AU" sz="1200" b="1" dirty="0">
                <a:solidFill>
                  <a:schemeClr val="tx1"/>
                </a:solidFill>
                <a:latin typeface="+mn-lt"/>
                <a:cs typeface="Calibri Light" panose="020F0302020204030204" pitchFamily="34" charset="0"/>
              </a:rPr>
              <a:t>Raising Children Network offers: </a:t>
            </a:r>
          </a:p>
          <a:p>
            <a:pPr marL="171450" indent="-171450">
              <a:buFontTx/>
              <a:buChar char="-"/>
            </a:pPr>
            <a:r>
              <a:rPr lang="en-AU" sz="1200" b="1" dirty="0">
                <a:solidFill>
                  <a:schemeClr val="tx1"/>
                </a:solidFill>
                <a:latin typeface="+mn-lt"/>
                <a:cs typeface="Calibri Light" panose="020F0302020204030204" pitchFamily="34" charset="0"/>
              </a:rPr>
              <a:t>Information about child development of all ages </a:t>
            </a:r>
          </a:p>
          <a:p>
            <a:pPr marL="171450" indent="-171450">
              <a:buFontTx/>
              <a:buChar char="-"/>
            </a:pPr>
            <a:r>
              <a:rPr lang="en-AU" sz="1200" b="1" dirty="0">
                <a:solidFill>
                  <a:schemeClr val="tx1"/>
                </a:solidFill>
                <a:latin typeface="+mn-lt"/>
                <a:cs typeface="Calibri Light" panose="020F0302020204030204" pitchFamily="34" charset="0"/>
              </a:rPr>
              <a:t>Having difficult conversations about AOD</a:t>
            </a:r>
          </a:p>
          <a:p>
            <a:pPr marL="171450" indent="-171450">
              <a:buFontTx/>
              <a:buChar char="-"/>
            </a:pPr>
            <a:r>
              <a:rPr lang="en-AU" sz="1200" b="1" dirty="0">
                <a:solidFill>
                  <a:schemeClr val="tx1"/>
                </a:solidFill>
                <a:latin typeface="+mn-lt"/>
                <a:cs typeface="Calibri Light" panose="020F0302020204030204" pitchFamily="34" charset="0"/>
              </a:rPr>
              <a:t>Brief videos from other caregivers with tips and strategies </a:t>
            </a:r>
          </a:p>
          <a:p>
            <a:pPr marL="171450" indent="-171450">
              <a:buFontTx/>
              <a:buChar char="-"/>
            </a:pPr>
            <a:endParaRPr lang="en-AU" sz="1200" b="1" dirty="0">
              <a:solidFill>
                <a:schemeClr val="tx1"/>
              </a:solidFill>
              <a:latin typeface="+mn-lt"/>
              <a:cs typeface="Calibri Light" panose="020F0302020204030204" pitchFamily="34" charset="0"/>
            </a:endParaRPr>
          </a:p>
          <a:p>
            <a:pPr marL="0" indent="0">
              <a:buFontTx/>
              <a:buNone/>
            </a:pPr>
            <a:r>
              <a:rPr lang="en-AU" sz="1200" b="1" dirty="0">
                <a:solidFill>
                  <a:schemeClr val="tx1"/>
                </a:solidFill>
                <a:latin typeface="+mn-lt"/>
                <a:cs typeface="Calibri Light" panose="020F0302020204030204" pitchFamily="34" charset="0"/>
              </a:rPr>
              <a:t>NoFASD offers:</a:t>
            </a:r>
          </a:p>
          <a:p>
            <a:pPr marL="171450" indent="-171450">
              <a:buFontTx/>
              <a:buChar char="-"/>
            </a:pPr>
            <a:r>
              <a:rPr lang="en-AU" sz="1200" b="1" dirty="0">
                <a:solidFill>
                  <a:schemeClr val="tx1"/>
                </a:solidFill>
                <a:latin typeface="+mn-lt"/>
                <a:cs typeface="Calibri Light" panose="020F0302020204030204" pitchFamily="34" charset="0"/>
              </a:rPr>
              <a:t>Information specific to FASD diagnosis</a:t>
            </a:r>
          </a:p>
          <a:p>
            <a:pPr marL="171450" indent="-171450">
              <a:buFontTx/>
              <a:buChar char="-"/>
            </a:pPr>
            <a:r>
              <a:rPr lang="en-AU" sz="1200" b="1" dirty="0">
                <a:solidFill>
                  <a:schemeClr val="tx1"/>
                </a:solidFill>
                <a:latin typeface="+mn-lt"/>
                <a:cs typeface="Calibri Light" panose="020F0302020204030204" pitchFamily="34" charset="0"/>
              </a:rPr>
              <a:t>Fact sheets</a:t>
            </a:r>
          </a:p>
          <a:p>
            <a:pPr marL="171450" indent="-171450">
              <a:buFontTx/>
              <a:buChar char="-"/>
            </a:pPr>
            <a:r>
              <a:rPr lang="en-AU" sz="1200" b="1" dirty="0">
                <a:solidFill>
                  <a:schemeClr val="tx1"/>
                </a:solidFill>
                <a:latin typeface="+mn-lt"/>
                <a:cs typeface="Calibri Light" panose="020F0302020204030204" pitchFamily="34" charset="0"/>
              </a:rPr>
              <a:t>Help and support</a:t>
            </a:r>
          </a:p>
          <a:p>
            <a:pPr marL="171450" indent="-171450">
              <a:buFontTx/>
              <a:buChar char="-"/>
            </a:pPr>
            <a:r>
              <a:rPr lang="en-AU" sz="1200" b="1" dirty="0">
                <a:solidFill>
                  <a:schemeClr val="tx1"/>
                </a:solidFill>
                <a:latin typeface="+mn-lt"/>
                <a:cs typeface="Calibri Light" panose="020F0302020204030204" pitchFamily="34" charset="0"/>
              </a:rPr>
              <a:t>Training and education</a:t>
            </a:r>
          </a:p>
          <a:p>
            <a:pPr marL="171450" indent="-171450">
              <a:buFontTx/>
              <a:buChar char="-"/>
            </a:pPr>
            <a:r>
              <a:rPr lang="en-AU" sz="1200" b="1" dirty="0">
                <a:solidFill>
                  <a:schemeClr val="tx1"/>
                </a:solidFill>
                <a:latin typeface="+mn-lt"/>
                <a:cs typeface="Calibri Light" panose="020F0302020204030204" pitchFamily="34" charset="0"/>
              </a:rPr>
              <a:t>Parent tool kit </a:t>
            </a:r>
          </a:p>
          <a:p>
            <a:pPr marL="0" indent="0">
              <a:buFontTx/>
              <a:buNone/>
            </a:pPr>
            <a:endParaRPr lang="en-AU" sz="1200" b="1" dirty="0">
              <a:solidFill>
                <a:schemeClr val="tx1"/>
              </a:solidFill>
              <a:latin typeface="+mn-lt"/>
              <a:cs typeface="Calibri Light" panose="020F0302020204030204" pitchFamily="34" charset="0"/>
            </a:endParaRPr>
          </a:p>
          <a:p>
            <a:pPr marL="0" indent="0">
              <a:buFontTx/>
              <a:buNone/>
            </a:pPr>
            <a:r>
              <a:rPr lang="en-AU" sz="1200" b="1" dirty="0">
                <a:solidFill>
                  <a:schemeClr val="tx1"/>
                </a:solidFill>
                <a:latin typeface="+mn-lt"/>
                <a:cs typeface="Calibri Light" panose="020F0302020204030204" pitchFamily="34" charset="0"/>
              </a:rPr>
              <a:t>Emerging Minds provides:</a:t>
            </a:r>
          </a:p>
          <a:p>
            <a:pPr marL="171450" indent="-171450">
              <a:buFontTx/>
              <a:buChar char="-"/>
            </a:pPr>
            <a:r>
              <a:rPr lang="en-AU" sz="1200" b="1" dirty="0">
                <a:solidFill>
                  <a:schemeClr val="tx1"/>
                </a:solidFill>
                <a:latin typeface="+mn-lt"/>
                <a:cs typeface="Calibri Light" panose="020F0302020204030204" pitchFamily="34" charset="0"/>
              </a:rPr>
              <a:t>Online and face to face options for parent/caregiver learning and development in all areas of raising children with a trauma lens </a:t>
            </a:r>
          </a:p>
          <a:p>
            <a:pPr marL="171450" indent="-171450">
              <a:buFontTx/>
              <a:buChar char="-"/>
            </a:pPr>
            <a:endParaRPr lang="en-AU" sz="1200" b="1" dirty="0">
              <a:solidFill>
                <a:schemeClr val="tx1"/>
              </a:solidFill>
              <a:latin typeface="+mn-lt"/>
              <a:cs typeface="Calibri Light" panose="020F0302020204030204" pitchFamily="34" charset="0"/>
            </a:endParaRPr>
          </a:p>
          <a:p>
            <a:pPr marL="0" indent="0">
              <a:buFontTx/>
              <a:buNone/>
            </a:pPr>
            <a:r>
              <a:rPr lang="en-AU" sz="1200" b="1" dirty="0">
                <a:solidFill>
                  <a:schemeClr val="tx1"/>
                </a:solidFill>
                <a:latin typeface="+mn-lt"/>
                <a:cs typeface="Calibri Light" panose="020F0302020204030204" pitchFamily="34" charset="0"/>
              </a:rPr>
              <a:t>KnowYourOptions is:</a:t>
            </a:r>
          </a:p>
          <a:p>
            <a:pPr marL="171450" indent="-171450">
              <a:buFontTx/>
              <a:buChar char="-"/>
            </a:pPr>
            <a:r>
              <a:rPr lang="en-AU" sz="1200" b="1" dirty="0">
                <a:solidFill>
                  <a:schemeClr val="tx1"/>
                </a:solidFill>
                <a:latin typeface="+mn-lt"/>
                <a:cs typeface="Calibri Light" panose="020F0302020204030204" pitchFamily="34" charset="0"/>
              </a:rPr>
              <a:t>A website with information about how to seek help for someone who misuses substances</a:t>
            </a:r>
          </a:p>
          <a:p>
            <a:pPr marL="171450" indent="-171450">
              <a:buFontTx/>
              <a:buChar char="-"/>
            </a:pPr>
            <a:r>
              <a:rPr lang="en-AU" sz="1200" b="1" dirty="0">
                <a:solidFill>
                  <a:schemeClr val="tx1"/>
                </a:solidFill>
                <a:latin typeface="+mn-lt"/>
                <a:cs typeface="Calibri Light" panose="020F0302020204030204" pitchFamily="34" charset="0"/>
              </a:rPr>
              <a:t>Signs and symptoms of possible use</a:t>
            </a:r>
          </a:p>
          <a:p>
            <a:pPr marL="171450" indent="-171450">
              <a:buFontTx/>
              <a:buChar char="-"/>
            </a:pPr>
            <a:r>
              <a:rPr lang="en-AU" sz="1200" b="1" dirty="0">
                <a:solidFill>
                  <a:schemeClr val="tx1"/>
                </a:solidFill>
                <a:latin typeface="+mn-lt"/>
                <a:cs typeface="Calibri Light" panose="020F0302020204030204" pitchFamily="34" charset="0"/>
              </a:rPr>
              <a:t>Support and counselling services links </a:t>
            </a:r>
          </a:p>
          <a:p>
            <a:pPr marL="0" indent="0">
              <a:buFontTx/>
              <a:buNone/>
            </a:pPr>
            <a:endParaRPr lang="en-AU" sz="1200" b="1" dirty="0">
              <a:solidFill>
                <a:schemeClr val="tx1"/>
              </a:solidFill>
              <a:latin typeface="+mn-lt"/>
              <a:cs typeface="Calibri Light" panose="020F0302020204030204" pitchFamily="34" charset="0"/>
            </a:endParaRPr>
          </a:p>
          <a:p>
            <a:pPr marL="0" indent="0">
              <a:buFontTx/>
              <a:buNone/>
            </a:pPr>
            <a:r>
              <a:rPr lang="en-AU" sz="1200" b="1" dirty="0">
                <a:solidFill>
                  <a:schemeClr val="tx1"/>
                </a:solidFill>
                <a:latin typeface="+mn-lt"/>
                <a:cs typeface="Calibri Light" panose="020F0302020204030204" pitchFamily="34" charset="0"/>
              </a:rPr>
              <a:t>Healthdirect has: </a:t>
            </a:r>
          </a:p>
          <a:p>
            <a:pPr marL="171450" indent="-171450">
              <a:buFontTx/>
              <a:buChar char="-"/>
            </a:pPr>
            <a:r>
              <a:rPr lang="en-AU" sz="1200" b="1" dirty="0">
                <a:solidFill>
                  <a:schemeClr val="tx1"/>
                </a:solidFill>
                <a:latin typeface="+mn-lt"/>
                <a:cs typeface="Calibri Light" panose="020F0302020204030204" pitchFamily="34" charset="0"/>
              </a:rPr>
              <a:t>Tips for helping someone who is misusing alcohol or other drugs</a:t>
            </a:r>
          </a:p>
          <a:p>
            <a:pPr marL="171450" indent="-171450">
              <a:buFontTx/>
              <a:buChar char="-"/>
            </a:pPr>
            <a:r>
              <a:rPr lang="en-AU" sz="1200" b="1" dirty="0">
                <a:solidFill>
                  <a:schemeClr val="tx1"/>
                </a:solidFill>
                <a:latin typeface="+mn-lt"/>
                <a:cs typeface="Calibri Light" panose="020F0302020204030204" pitchFamily="34" charset="0"/>
              </a:rPr>
              <a:t>Tips for holding a difficult conversation about someone’s substance use </a:t>
            </a:r>
          </a:p>
          <a:p>
            <a:pPr marL="171450" indent="-171450">
              <a:buFontTx/>
              <a:buChar char="-"/>
            </a:pPr>
            <a:r>
              <a:rPr lang="en-AU" sz="1200" b="1" dirty="0">
                <a:solidFill>
                  <a:schemeClr val="tx1"/>
                </a:solidFill>
                <a:latin typeface="+mn-lt"/>
                <a:cs typeface="Calibri Light" panose="020F0302020204030204" pitchFamily="34" charset="0"/>
              </a:rPr>
              <a:t>Service finder directory </a:t>
            </a:r>
          </a:p>
          <a:p>
            <a:pPr marL="171450" indent="-171450">
              <a:buFontTx/>
              <a:buChar char="-"/>
            </a:pPr>
            <a:r>
              <a:rPr lang="en-AU" sz="1200" b="1" dirty="0">
                <a:solidFill>
                  <a:schemeClr val="tx1"/>
                </a:solidFill>
                <a:latin typeface="+mn-lt"/>
                <a:cs typeface="Calibri Light" panose="020F0302020204030204" pitchFamily="34" charset="0"/>
              </a:rPr>
              <a:t>Fact sheets, additional resources and support.</a:t>
            </a:r>
          </a:p>
        </p:txBody>
      </p:sp>
      <p:sp>
        <p:nvSpPr>
          <p:cNvPr id="4" name="Slide Number Placeholder 3"/>
          <p:cNvSpPr>
            <a:spLocks noGrp="1"/>
          </p:cNvSpPr>
          <p:nvPr>
            <p:ph type="sldNum" sz="quarter" idx="5"/>
          </p:nvPr>
        </p:nvSpPr>
        <p:spPr/>
        <p:txBody>
          <a:bodyPr/>
          <a:lstStyle/>
          <a:p>
            <a:fld id="{38EE24B5-4631-4C76-AD64-166F22DE24F0}" type="slidenum">
              <a:rPr lang="en-AU" smtClean="0"/>
              <a:t>26</a:t>
            </a:fld>
            <a:endParaRPr lang="en-AU"/>
          </a:p>
        </p:txBody>
      </p:sp>
    </p:spTree>
    <p:extLst>
      <p:ext uri="{BB962C8B-B14F-4D97-AF65-F5344CB8AC3E}">
        <p14:creationId xmlns:p14="http://schemas.microsoft.com/office/powerpoint/2010/main" val="3504007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8950" y="382588"/>
            <a:ext cx="5486400" cy="3086100"/>
          </a:xfrm>
        </p:spPr>
      </p:sp>
      <p:sp>
        <p:nvSpPr>
          <p:cNvPr id="3" name="Notes Placeholder 2"/>
          <p:cNvSpPr>
            <a:spLocks noGrp="1"/>
          </p:cNvSpPr>
          <p:nvPr>
            <p:ph type="body" idx="1"/>
          </p:nvPr>
        </p:nvSpPr>
        <p:spPr>
          <a:xfrm>
            <a:off x="488950" y="3683661"/>
            <a:ext cx="5486400" cy="3600450"/>
          </a:xfrm>
        </p:spPr>
        <p:txBody>
          <a:bodyPr/>
          <a:lstStyle/>
          <a:p>
            <a:r>
              <a:rPr lang="en-AU" b="0" i="1" dirty="0"/>
              <a:t>Thank you all for taking the time out of your lives to join the group today. The best thing that we can do for our kids to stay connected and informed. There is a list here of other ways that you can stay connected and informed, although we would like to see you again at one of the other learning and development sessions we have on offer.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i="1" dirty="0"/>
          </a:p>
        </p:txBody>
      </p:sp>
      <p:sp>
        <p:nvSpPr>
          <p:cNvPr id="4" name="Slide Number Placeholder 3"/>
          <p:cNvSpPr>
            <a:spLocks noGrp="1"/>
          </p:cNvSpPr>
          <p:nvPr>
            <p:ph type="sldNum" sz="quarter" idx="10"/>
          </p:nvPr>
        </p:nvSpPr>
        <p:spPr/>
        <p:txBody>
          <a:bodyPr/>
          <a:lstStyle/>
          <a:p>
            <a:fld id="{38EE24B5-4631-4C76-AD64-166F22DE24F0}" type="slidenum">
              <a:rPr lang="en-AU" smtClean="0"/>
              <a:t>27</a:t>
            </a:fld>
            <a:endParaRPr lang="en-AU"/>
          </a:p>
        </p:txBody>
      </p:sp>
    </p:spTree>
    <p:extLst>
      <p:ext uri="{BB962C8B-B14F-4D97-AF65-F5344CB8AC3E}">
        <p14:creationId xmlns:p14="http://schemas.microsoft.com/office/powerpoint/2010/main" val="9012900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382588"/>
            <a:ext cx="5486400" cy="3086100"/>
          </a:xfrm>
        </p:spPr>
      </p:sp>
      <p:sp>
        <p:nvSpPr>
          <p:cNvPr id="3" name="Notes Placeholder 2"/>
          <p:cNvSpPr>
            <a:spLocks noGrp="1"/>
          </p:cNvSpPr>
          <p:nvPr>
            <p:ph type="body" idx="1"/>
          </p:nvPr>
        </p:nvSpPr>
        <p:spPr/>
        <p:txBody>
          <a:bodyPr/>
          <a:lstStyle/>
          <a:p>
            <a:r>
              <a:rPr lang="en-AU" dirty="0"/>
              <a:t> </a:t>
            </a:r>
          </a:p>
        </p:txBody>
      </p:sp>
      <p:sp>
        <p:nvSpPr>
          <p:cNvPr id="5" name="Slide Number Placeholder 4"/>
          <p:cNvSpPr>
            <a:spLocks noGrp="1"/>
          </p:cNvSpPr>
          <p:nvPr>
            <p:ph type="sldNum" sz="quarter" idx="5"/>
          </p:nvPr>
        </p:nvSpPr>
        <p:spPr/>
        <p:txBody>
          <a:bodyPr/>
          <a:lstStyle/>
          <a:p>
            <a:fld id="{38EE24B5-4631-4C76-AD64-166F22DE24F0}" type="slidenum">
              <a:rPr lang="en-AU" smtClean="0"/>
              <a:t>28</a:t>
            </a:fld>
            <a:endParaRPr lang="en-AU"/>
          </a:p>
        </p:txBody>
      </p:sp>
    </p:spTree>
    <p:extLst>
      <p:ext uri="{BB962C8B-B14F-4D97-AF65-F5344CB8AC3E}">
        <p14:creationId xmlns:p14="http://schemas.microsoft.com/office/powerpoint/2010/main" val="1280876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360363"/>
            <a:ext cx="5486400" cy="3086100"/>
          </a:xfrm>
        </p:spPr>
      </p:sp>
      <p:sp>
        <p:nvSpPr>
          <p:cNvPr id="3" name="Notes Placeholder 2"/>
          <p:cNvSpPr>
            <a:spLocks noGrp="1"/>
          </p:cNvSpPr>
          <p:nvPr>
            <p:ph type="body" idx="1"/>
          </p:nvPr>
        </p:nvSpPr>
        <p:spPr>
          <a:xfrm>
            <a:off x="371247" y="3603192"/>
            <a:ext cx="5486400" cy="4181239"/>
          </a:xfrm>
        </p:spPr>
        <p:txBody>
          <a:bodyPr/>
          <a:lstStyle/>
          <a:p>
            <a:pPr marL="0" lvl="0" indent="0">
              <a:buFont typeface="Arial" panose="020B0604020202020204" pitchFamily="34" charset="0"/>
              <a:buNone/>
            </a:pPr>
            <a:r>
              <a:rPr lang="en-AU" sz="1200" i="1" kern="1200" dirty="0">
                <a:solidFill>
                  <a:schemeClr val="tx1"/>
                </a:solidFill>
                <a:effectLst/>
                <a:latin typeface="+mn-lt"/>
                <a:ea typeface="+mn-ea"/>
                <a:cs typeface="Calibri" panose="020F0502020204030204" pitchFamily="34" charset="0"/>
              </a:rPr>
              <a:t>During our session today, you might find yourself thinking about your family, how you were raised, or how you’ve raised your own children or kin or your own use of alcohol and/or other drugs. It’s natural for this type of learning to be emotional sometimes so if you find yourself feeling overwhelmed, please feel free to stop and take a break.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i="1" kern="1200" dirty="0">
              <a:solidFill>
                <a:schemeClr val="tx1"/>
              </a:solidFill>
              <a:effectLst/>
              <a:latin typeface="+mn-lt"/>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i="1" dirty="0">
                <a:latin typeface="+mn-lt"/>
                <a:cs typeface="Calibri" panose="020F0502020204030204" pitchFamily="34" charset="0"/>
              </a:rPr>
              <a:t>It’s important to note that the information provided here is an overview</a:t>
            </a:r>
            <a:r>
              <a:rPr lang="en-AU" sz="1200" i="1" baseline="0" dirty="0">
                <a:latin typeface="+mn-lt"/>
                <a:cs typeface="Calibri" panose="020F0502020204030204" pitchFamily="34" charset="0"/>
              </a:rPr>
              <a:t> only. The child protection system and the impact of alcohol and other drugs on families and children is an incredibly complex topic, and we acknowledge that even thinking about all the content can make you feel overwhelmed. You are not expected to know all of this or remember it all If you want to revisit this information at any point, we encourage you to speak with your support worker or DCP case worker.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i="0" kern="1200" dirty="0">
              <a:solidFill>
                <a:schemeClr val="tx1"/>
              </a:solidFill>
              <a:effectLst/>
              <a:latin typeface="+mn-lt"/>
              <a:ea typeface="+mn-ea"/>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24B5-4631-4C76-AD64-166F22DE24F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6436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447675"/>
            <a:ext cx="5486400" cy="3086100"/>
          </a:xfrm>
        </p:spPr>
      </p:sp>
      <p:sp>
        <p:nvSpPr>
          <p:cNvPr id="3" name="Notes Placeholder 2"/>
          <p:cNvSpPr>
            <a:spLocks noGrp="1"/>
          </p:cNvSpPr>
          <p:nvPr>
            <p:ph type="body" idx="1"/>
          </p:nvPr>
        </p:nvSpPr>
        <p:spPr>
          <a:xfrm>
            <a:off x="371475" y="3810001"/>
            <a:ext cx="5486400" cy="3600450"/>
          </a:xfrm>
        </p:spPr>
        <p:txBody>
          <a:bodyPr/>
          <a:lstStyle/>
          <a:p>
            <a:r>
              <a:rPr lang="en-AU" sz="1200" i="1" dirty="0">
                <a:effectLst/>
                <a:latin typeface="+mn-lt"/>
                <a:ea typeface="Calibri" panose="020F0502020204030204" pitchFamily="34" charset="0"/>
              </a:rPr>
              <a:t>The South Australian Statement of Commitment to foster and kinship carers was jointly made by the Department for Child Protection (DCP), Connecting Foster and Kinship Carers SA, and Child and Family Focus SA. It recognises that we must work in partnership and value carers as an essential and respected part of the care team for children and young people. This document highlights the core commitments the department has made to carers, including that we will inform, support, consult, value and respect all carers. The Statement of Commitment also outlines the roles and responsibilities of everyone involved in family-based care.</a:t>
            </a:r>
          </a:p>
          <a:p>
            <a:r>
              <a:rPr lang="en-AU" sz="1200" i="1" dirty="0">
                <a:effectLst/>
                <a:latin typeface="+mn-lt"/>
                <a:ea typeface="Calibri" panose="020F0502020204030204" pitchFamily="34" charset="0"/>
              </a:rPr>
              <a:t> </a:t>
            </a:r>
          </a:p>
          <a:p>
            <a:r>
              <a:rPr lang="en-AU" sz="1200" i="1" dirty="0">
                <a:effectLst/>
                <a:latin typeface="+mn-lt"/>
                <a:ea typeface="Calibri" panose="020F0502020204030204" pitchFamily="34" charset="0"/>
              </a:rPr>
              <a:t>The purpose of the Statement of Commitment is to act as a supporting document for carers when working alongside child protection staff, and it also informs best practice for staff.</a:t>
            </a:r>
          </a:p>
          <a:p>
            <a:endParaRPr lang="en-AU" b="1" i="0" dirty="0">
              <a:latin typeface="+mn-lt"/>
            </a:endParaRPr>
          </a:p>
        </p:txBody>
      </p:sp>
      <p:sp>
        <p:nvSpPr>
          <p:cNvPr id="4" name="Slide Number Placeholder 3"/>
          <p:cNvSpPr>
            <a:spLocks noGrp="1"/>
          </p:cNvSpPr>
          <p:nvPr>
            <p:ph type="sldNum" sz="quarter" idx="10"/>
          </p:nvPr>
        </p:nvSpPr>
        <p:spPr/>
        <p:txBody>
          <a:bodyPr/>
          <a:lstStyle/>
          <a:p>
            <a:fld id="{54556B8D-296C-44B9-A76D-056BAB6C126F}" type="slidenum">
              <a:rPr lang="en-AU" smtClean="0"/>
              <a:t>4</a:t>
            </a:fld>
            <a:endParaRPr lang="en-AU"/>
          </a:p>
        </p:txBody>
      </p:sp>
    </p:spTree>
    <p:extLst>
      <p:ext uri="{BB962C8B-B14F-4D97-AF65-F5344CB8AC3E}">
        <p14:creationId xmlns:p14="http://schemas.microsoft.com/office/powerpoint/2010/main" val="3671452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9750" y="461963"/>
            <a:ext cx="5486400" cy="3086100"/>
          </a:xfrm>
        </p:spPr>
      </p:sp>
      <p:sp>
        <p:nvSpPr>
          <p:cNvPr id="3" name="Notes Placeholder 2"/>
          <p:cNvSpPr>
            <a:spLocks noGrp="1"/>
          </p:cNvSpPr>
          <p:nvPr>
            <p:ph type="body" idx="1"/>
          </p:nvPr>
        </p:nvSpPr>
        <p:spPr>
          <a:xfrm>
            <a:off x="488289" y="3859225"/>
            <a:ext cx="5486400" cy="3600450"/>
          </a:xfrm>
        </p:spPr>
        <p:txBody>
          <a:bodyPr/>
          <a:lstStyle/>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AU" sz="1200" b="0" i="1" kern="1200" baseline="0" dirty="0">
                <a:solidFill>
                  <a:schemeClr val="tx1"/>
                </a:solidFill>
                <a:latin typeface="+mn-lt"/>
                <a:ea typeface="+mn-ea"/>
                <a:cs typeface="Calibri" panose="020F0502020204030204" pitchFamily="34" charset="0"/>
              </a:rPr>
              <a:t>Alcohol and other drug use is a common child protection concern that can result in children coming into care at any age. The fact that we are all here today, says that we are all impacted by this in some way.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24B5-4631-4C76-AD64-166F22DE24F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0066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6725" y="477838"/>
            <a:ext cx="5486400" cy="3086100"/>
          </a:xfrm>
        </p:spPr>
      </p:sp>
      <p:sp>
        <p:nvSpPr>
          <p:cNvPr id="3" name="Notes Placeholder 2"/>
          <p:cNvSpPr>
            <a:spLocks noGrp="1"/>
          </p:cNvSpPr>
          <p:nvPr>
            <p:ph type="body" idx="1"/>
          </p:nvPr>
        </p:nvSpPr>
        <p:spPr>
          <a:xfrm>
            <a:off x="385877" y="3779838"/>
            <a:ext cx="5486400" cy="514759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kern="1200" dirty="0">
                <a:solidFill>
                  <a:schemeClr val="tx1"/>
                </a:solidFill>
                <a:effectLst/>
                <a:latin typeface="+mn-lt"/>
                <a:ea typeface="+mn-ea"/>
                <a:cs typeface="Calibri" panose="020F0502020204030204" pitchFamily="34" charset="0"/>
              </a:rPr>
              <a:t>Alcohol and other drug use is common among families involved with the child protection system. Children and young people who are in care may also use alcohol and other drugs. We are here to help you understand how children, young people and their families can be impacted.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1" kern="1200" dirty="0">
              <a:solidFill>
                <a:schemeClr val="tx1"/>
              </a:solidFill>
              <a:effectLst/>
              <a:latin typeface="+mn-lt"/>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kern="1200" dirty="0">
                <a:solidFill>
                  <a:schemeClr val="tx1"/>
                </a:solidFill>
                <a:effectLst/>
                <a:latin typeface="+mn-lt"/>
                <a:ea typeface="+mn-ea"/>
                <a:cs typeface="Calibri" panose="020F0502020204030204" pitchFamily="34" charset="0"/>
              </a:rPr>
              <a:t>We would also like to reduce the shame and stigma related to substance use, and to do this, we will introduce you to the prevalence of substance use in our community with some interesting facts about who in the community are most vulnerable. There are known links between childhood trauma and future alcohol and other drug 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1" kern="1200" dirty="0">
              <a:solidFill>
                <a:schemeClr val="tx1"/>
              </a:solidFill>
              <a:effectLst/>
              <a:latin typeface="+mn-lt"/>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i="1" dirty="0">
                <a:effectLst/>
                <a:latin typeface="+mn-lt"/>
                <a:ea typeface="Calibri" panose="020F0502020204030204" pitchFamily="34" charset="0"/>
                <a:cs typeface="Calibri" panose="020F0502020204030204" pitchFamily="34" charset="0"/>
              </a:rPr>
              <a:t>“Stigma creates a cycle of self-stigma, shame, and unworthiness” (Alcohol and Other Drug Foundation).</a:t>
            </a:r>
          </a:p>
          <a:p>
            <a:endParaRPr lang="en-AU" sz="1200" i="1" kern="1200" dirty="0">
              <a:solidFill>
                <a:schemeClr val="tx1"/>
              </a:solidFill>
              <a:effectLst/>
              <a:latin typeface="+mn-lt"/>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i="1" u="none" kern="1200" baseline="0" dirty="0">
                <a:solidFill>
                  <a:schemeClr val="tx1"/>
                </a:solidFill>
                <a:effectLst/>
                <a:latin typeface="+mn-lt"/>
                <a:ea typeface="+mn-ea"/>
                <a:cs typeface="Calibri" panose="020F0502020204030204" pitchFamily="34" charset="0"/>
              </a:rPr>
              <a:t>Alcohol by far is the most commonly used drug of dependence, and it’s legal and socially acceptable. </a:t>
            </a:r>
            <a:r>
              <a:rPr lang="en-AU" sz="1200" i="1" baseline="0" dirty="0">
                <a:latin typeface="+mn-lt"/>
                <a:cs typeface="Calibri" panose="020F0502020204030204" pitchFamily="34" charset="0"/>
              </a:rPr>
              <a:t>There is significant harm related to alcohol use that contributes to poor health but also harm to the community in terms of anti-social behaviour, violence, accidents and police resources. </a:t>
            </a:r>
            <a:r>
              <a:rPr lang="en-AU" sz="1200" i="1" u="none" baseline="0" dirty="0">
                <a:latin typeface="+mn-lt"/>
                <a:cs typeface="Calibri" panose="020F0502020204030204" pitchFamily="34" charset="0"/>
              </a:rPr>
              <a:t>The most commonly used illegal drugs are cannabis and methamphetamines.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i="1" u="none" baseline="0" dirty="0">
              <a:latin typeface="+mn-lt"/>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u="none" baseline="0" dirty="0">
                <a:latin typeface="+mn-lt"/>
                <a:cs typeface="Calibri" panose="020F0502020204030204" pitchFamily="34" charset="0"/>
              </a:rPr>
              <a:t>Ref: Information from National drug household survey 2022/2023 Australian Institute of Health and Welfare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i="0" u="none" baseline="0" dirty="0"/>
          </a:p>
        </p:txBody>
      </p:sp>
      <p:sp>
        <p:nvSpPr>
          <p:cNvPr id="4" name="Slide Number Placeholder 3"/>
          <p:cNvSpPr>
            <a:spLocks noGrp="1"/>
          </p:cNvSpPr>
          <p:nvPr>
            <p:ph type="sldNum" sz="quarter" idx="10"/>
          </p:nvPr>
        </p:nvSpPr>
        <p:spPr/>
        <p:txBody>
          <a:bodyPr/>
          <a:lstStyle/>
          <a:p>
            <a:fld id="{38EE24B5-4631-4C76-AD64-166F22DE24F0}" type="slidenum">
              <a:rPr lang="en-AU" smtClean="0"/>
              <a:t>6</a:t>
            </a:fld>
            <a:endParaRPr lang="en-AU"/>
          </a:p>
        </p:txBody>
      </p:sp>
    </p:spTree>
    <p:extLst>
      <p:ext uri="{BB962C8B-B14F-4D97-AF65-F5344CB8AC3E}">
        <p14:creationId xmlns:p14="http://schemas.microsoft.com/office/powerpoint/2010/main" val="195980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360363"/>
            <a:ext cx="5486400" cy="3086100"/>
          </a:xfrm>
        </p:spPr>
      </p:sp>
      <p:sp>
        <p:nvSpPr>
          <p:cNvPr id="3" name="Notes Placeholder 2"/>
          <p:cNvSpPr>
            <a:spLocks noGrp="1"/>
          </p:cNvSpPr>
          <p:nvPr>
            <p:ph type="body" idx="1"/>
          </p:nvPr>
        </p:nvSpPr>
        <p:spPr>
          <a:xfrm>
            <a:off x="481013" y="3595878"/>
            <a:ext cx="5486400" cy="4176522"/>
          </a:xfrm>
        </p:spPr>
        <p:txBody>
          <a:bodyPr/>
          <a:lstStyle/>
          <a:p>
            <a:r>
              <a:rPr lang="en-AU" b="1" i="0" dirty="0"/>
              <a:t>Activity – the purpose of this activity is to provide a safe space for carers to share the impact of alcohol and other drugs on their own family network. A story circle allows participants to take turns sharing personal experiences and narratives, with a focus on building connection and understanding among the group and promote wellbeing. </a:t>
            </a:r>
          </a:p>
          <a:p>
            <a:endParaRPr lang="en-AU" b="1" i="0" dirty="0"/>
          </a:p>
          <a:p>
            <a:r>
              <a:rPr lang="en-AU" i="1" dirty="0"/>
              <a:t>Now having a bit of information about the prevalence of substance use in our community, we would like to open discussion within the group to share our experience about how substance use has impacted our lives. This is completely optional. We aim to create a safe and respectful environment, so we ask that during this yarn, we provide each other with comfort and validation.</a:t>
            </a:r>
          </a:p>
          <a:p>
            <a:endParaRPr lang="en-AU" i="1" dirty="0"/>
          </a:p>
          <a:p>
            <a:r>
              <a:rPr lang="en-AU" i="1" dirty="0"/>
              <a:t>Together, in our shared experiences, we can help to reduce the stigma around substance use and break down the barriers that exist that prevent people from seeking out help and support for their use. This may include your children and young people at a point in their lives. </a:t>
            </a:r>
          </a:p>
          <a:p>
            <a:endParaRPr lang="en-AU" i="1" dirty="0"/>
          </a:p>
          <a:p>
            <a:r>
              <a:rPr lang="en-AU" b="1" i="0" dirty="0"/>
              <a:t>Assist the group to hear the following main messages:  </a:t>
            </a:r>
          </a:p>
          <a:p>
            <a:pPr marL="171450" indent="-171450">
              <a:buFont typeface="Arial" panose="020B0604020202020204" pitchFamily="34" charset="0"/>
              <a:buChar char="•"/>
            </a:pPr>
            <a:r>
              <a:rPr lang="en-AU" b="1" i="0" dirty="0"/>
              <a:t>Stereotypes and common assumption in the community – we need to start challenging these if we are going to create opportunities for people to seek help </a:t>
            </a:r>
          </a:p>
          <a:p>
            <a:pPr marL="171450" indent="-171450">
              <a:buFont typeface="Arial" panose="020B0604020202020204" pitchFamily="34" charset="0"/>
              <a:buChar char="•"/>
            </a:pPr>
            <a:r>
              <a:rPr lang="en-AU" b="1" i="0" dirty="0"/>
              <a:t>Separating the behaviour from the person (use is a person’s behaviour, not a feature of the person) will help carers view their loved ones differently </a:t>
            </a:r>
          </a:p>
          <a:p>
            <a:pPr marL="171450" indent="-171450">
              <a:buFont typeface="Arial" panose="020B0604020202020204" pitchFamily="34" charset="0"/>
              <a:buChar char="•"/>
            </a:pPr>
            <a:r>
              <a:rPr lang="en-AU" b="1" i="0" dirty="0"/>
              <a:t>Not avoiding hard conversations – the best way to help another person is by showing up and having the difficult conversation </a:t>
            </a:r>
          </a:p>
          <a:p>
            <a:pPr marL="171450" indent="-171450">
              <a:buFont typeface="Arial" panose="020B0604020202020204" pitchFamily="34" charset="0"/>
              <a:buChar char="•"/>
            </a:pPr>
            <a:r>
              <a:rPr lang="en-AU" b="1" i="0" dirty="0"/>
              <a:t>Stigma prevents people from asking for help – we need to mindful of our language, not ‘drug user’ or ‘junkie’ but ‘a person who is impacted by substance use’ or a ‘person who using drugs’ </a:t>
            </a:r>
          </a:p>
          <a:p>
            <a:pPr marL="171450" indent="-171450">
              <a:buFont typeface="Arial" panose="020B0604020202020204" pitchFamily="34" charset="0"/>
              <a:buChar char="•"/>
            </a:pPr>
            <a:r>
              <a:rPr lang="en-AU" b="1" i="0" dirty="0"/>
              <a:t>Empathy and a willingness to understand helps with relationships between yourselves and birth parents and yourselves and your children and young people.</a:t>
            </a:r>
          </a:p>
        </p:txBody>
      </p:sp>
      <p:sp>
        <p:nvSpPr>
          <p:cNvPr id="4" name="Slide Number Placeholder 3"/>
          <p:cNvSpPr>
            <a:spLocks noGrp="1"/>
          </p:cNvSpPr>
          <p:nvPr>
            <p:ph type="sldNum" sz="quarter" idx="5"/>
          </p:nvPr>
        </p:nvSpPr>
        <p:spPr/>
        <p:txBody>
          <a:bodyPr/>
          <a:lstStyle/>
          <a:p>
            <a:fld id="{38EE24B5-4631-4C76-AD64-166F22DE24F0}" type="slidenum">
              <a:rPr lang="en-AU" smtClean="0"/>
              <a:t>7</a:t>
            </a:fld>
            <a:endParaRPr lang="en-AU"/>
          </a:p>
        </p:txBody>
      </p:sp>
    </p:spTree>
    <p:extLst>
      <p:ext uri="{BB962C8B-B14F-4D97-AF65-F5344CB8AC3E}">
        <p14:creationId xmlns:p14="http://schemas.microsoft.com/office/powerpoint/2010/main" val="3134874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6725" y="287338"/>
            <a:ext cx="5486400" cy="3086100"/>
          </a:xfrm>
        </p:spPr>
      </p:sp>
      <p:sp>
        <p:nvSpPr>
          <p:cNvPr id="3" name="Notes Placeholder 2"/>
          <p:cNvSpPr>
            <a:spLocks noGrp="1"/>
          </p:cNvSpPr>
          <p:nvPr>
            <p:ph type="body" idx="1"/>
          </p:nvPr>
        </p:nvSpPr>
        <p:spPr>
          <a:xfrm>
            <a:off x="466725" y="3588563"/>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kern="1200" dirty="0">
                <a:solidFill>
                  <a:schemeClr val="tx1"/>
                </a:solidFill>
                <a:effectLst/>
                <a:latin typeface="+mn-lt"/>
                <a:ea typeface="+mn-ea"/>
                <a:cs typeface="+mn-cs"/>
              </a:rPr>
              <a:t>Many families who experience problems with alcohol and other drugs can have other complex issues such as mental health difficulties, physical health conditions, domestic and family violence and trauma, to name a few. It’s important for us all to understand the connection between substance use and other contributing factors to life stress.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kern="1200" dirty="0">
                <a:solidFill>
                  <a:schemeClr val="tx1"/>
                </a:solidFill>
                <a:effectLst/>
                <a:latin typeface="+mn-lt"/>
                <a:ea typeface="+mn-ea"/>
                <a:cs typeface="+mn-cs"/>
              </a:rPr>
              <a:t>The pressure of multiple life stressors can greatly decrease a person’s resilience and without appropriate coping skills, they may be more vulnerable to using substances as a way to manage/cope.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kern="1200" dirty="0">
                <a:solidFill>
                  <a:schemeClr val="tx1"/>
                </a:solidFill>
                <a:effectLst/>
                <a:latin typeface="+mn-lt"/>
                <a:ea typeface="+mn-ea"/>
                <a:cs typeface="+mn-cs"/>
              </a:rPr>
              <a:t>Other than compromising personal health, parental substance use has profound impacts on family functioning such as family conflict and relationship breakdown, and the ability to provide care to children and young people.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i="1" dirty="0"/>
              <a:t>The </a:t>
            </a:r>
            <a:r>
              <a:rPr lang="en-AU" i="1" u="sng" dirty="0"/>
              <a:t>prevention</a:t>
            </a:r>
            <a:r>
              <a:rPr lang="en-AU" i="1" dirty="0"/>
              <a:t> of misuse is a community responsibility. The department relies on multiple public health systems to educate and support our children, young people, families and communities and DCP becomes involved only when the attempts from these other services have been unsuccessful in keeping a child safe.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i="1" dirty="0"/>
              <a:t>We recognise the overrepresentation of Aboriginal and Torres Strait Islander children and young people in care as a result of intergenerational trauma and the ongoing impact on families. </a:t>
            </a:r>
            <a:r>
              <a:rPr lang="en-AU" sz="1200" b="0" i="1" kern="1200" dirty="0">
                <a:solidFill>
                  <a:schemeClr val="tx1"/>
                </a:solidFill>
                <a:effectLst/>
                <a:latin typeface="+mn-lt"/>
                <a:ea typeface="+mn-ea"/>
                <a:cs typeface="+mn-cs"/>
              </a:rPr>
              <a:t>We hope at the end of today’s session you feel informed and empowered to support the children and young people in your care and know how and where to seek further support when you need it. We know this experience of trauma can affect family’s use of drugs and alcohol, including children and young people in care. </a:t>
            </a:r>
          </a:p>
          <a:p>
            <a:endParaRPr lang="en-AU" b="1" dirty="0"/>
          </a:p>
        </p:txBody>
      </p:sp>
      <p:sp>
        <p:nvSpPr>
          <p:cNvPr id="4" name="Slide Number Placeholder 3"/>
          <p:cNvSpPr>
            <a:spLocks noGrp="1"/>
          </p:cNvSpPr>
          <p:nvPr>
            <p:ph type="sldNum" sz="quarter" idx="5"/>
          </p:nvPr>
        </p:nvSpPr>
        <p:spPr/>
        <p:txBody>
          <a:bodyPr/>
          <a:lstStyle/>
          <a:p>
            <a:fld id="{38EE24B5-4631-4C76-AD64-166F22DE24F0}" type="slidenum">
              <a:rPr lang="en-AU" smtClean="0"/>
              <a:t>8</a:t>
            </a:fld>
            <a:endParaRPr lang="en-AU"/>
          </a:p>
        </p:txBody>
      </p:sp>
    </p:spTree>
    <p:extLst>
      <p:ext uri="{BB962C8B-B14F-4D97-AF65-F5344CB8AC3E}">
        <p14:creationId xmlns:p14="http://schemas.microsoft.com/office/powerpoint/2010/main" val="3976050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2438" y="388938"/>
            <a:ext cx="5486400" cy="3086100"/>
          </a:xfrm>
        </p:spPr>
      </p:sp>
      <p:sp>
        <p:nvSpPr>
          <p:cNvPr id="3" name="Notes Placeholder 2"/>
          <p:cNvSpPr>
            <a:spLocks noGrp="1"/>
          </p:cNvSpPr>
          <p:nvPr>
            <p:ph type="body" idx="1"/>
          </p:nvPr>
        </p:nvSpPr>
        <p:spPr>
          <a:xfrm>
            <a:off x="452438" y="3632453"/>
            <a:ext cx="5486400" cy="381509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i="1" dirty="0">
                <a:latin typeface="+mn-lt"/>
              </a:rPr>
              <a:t>Why do people do drugs? </a:t>
            </a:r>
            <a:r>
              <a:rPr lang="en-AU" sz="1200" i="1" baseline="0" dirty="0">
                <a:latin typeface="+mn-lt"/>
              </a:rPr>
              <a:t>People use for three main reasons:  The three Fs – fun, function or to forget.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i="1" baseline="0" dirty="0">
              <a:latin typeface="+mn-lt"/>
            </a:endParaRPr>
          </a:p>
          <a:p>
            <a:r>
              <a:rPr lang="en-AU" sz="1200" i="1" baseline="0" dirty="0">
                <a:latin typeface="+mn-lt"/>
              </a:rPr>
              <a:t>Fun – for those who use substances for fun/recreation, they experience a euphoric high.  If people did not initially enjoy the feelings that they experience from drug use, then it would be unlikely that they would do it again. All drugs affect our dopamine reward system, dopamine is our “feel good” or pleasure hormone.  How does dopamine work? Drugs activate our positive re-enforcement pathway. People don’t tend to experience negative consequences until much later. </a:t>
            </a:r>
          </a:p>
          <a:p>
            <a:endParaRPr lang="en-AU" sz="1200" i="1" baseline="0" dirty="0">
              <a:latin typeface="+mn-lt"/>
            </a:endParaRPr>
          </a:p>
          <a:p>
            <a:r>
              <a:rPr lang="en-AU" sz="1200" i="1" baseline="0" dirty="0">
                <a:latin typeface="+mn-lt"/>
              </a:rPr>
              <a:t>Function – for example, some people use substances to increase their function or energy levels. You may have heard some people using substances to increase their attention or energy levels for specific purposes. Some people use substances to manage chronic health or pain conditions or manage the symptoms associated with poor mental health. </a:t>
            </a:r>
          </a:p>
          <a:p>
            <a:endParaRPr lang="en-AU" sz="1200" i="1" baseline="0" dirty="0">
              <a:latin typeface="+mn-lt"/>
            </a:endParaRPr>
          </a:p>
          <a:p>
            <a:r>
              <a:rPr lang="en-AU" sz="1200" i="1" baseline="0" dirty="0">
                <a:latin typeface="+mn-lt"/>
              </a:rPr>
              <a:t>Forget – relevant to people who have experienced trauma and particularly for Aboriginal and Torres Strait Islander people, where intergenerational trauma continues to impact the health and wellbeing of those who remain disconnected from community, country and culture. </a:t>
            </a:r>
          </a:p>
          <a:p>
            <a:endParaRPr lang="en-AU" sz="1200" i="1" baseline="0" dirty="0">
              <a:latin typeface="+mn-lt"/>
            </a:endParaRPr>
          </a:p>
          <a:p>
            <a:r>
              <a:rPr lang="en-AU" sz="1200" i="1" baseline="0" dirty="0">
                <a:latin typeface="+mn-lt"/>
              </a:rPr>
              <a:t>Drug use may be due to one or all these reasons combined. </a:t>
            </a:r>
            <a:r>
              <a:rPr lang="en-AU" sz="1200" i="1" dirty="0">
                <a:latin typeface="+mn-lt"/>
              </a:rPr>
              <a:t>Not all people</a:t>
            </a:r>
            <a:r>
              <a:rPr lang="en-AU" sz="1200" i="1" baseline="0" dirty="0">
                <a:latin typeface="+mn-lt"/>
              </a:rPr>
              <a:t> that engage in alcohol or other drug use become tolerant or dependent or addicted. For some people, their use doesn’t become problematic.  Some people’s use could be considered experimental (once or twice out of curiosity) often the case in adolescence. Recreational use (enjoyment to enhance mood for social occasions), or situational (to cope with the demand of a certain situation).</a:t>
            </a:r>
          </a:p>
          <a:p>
            <a:endParaRPr lang="en-AU" b="1" dirty="0"/>
          </a:p>
        </p:txBody>
      </p:sp>
      <p:sp>
        <p:nvSpPr>
          <p:cNvPr id="4" name="Slide Number Placeholder 3"/>
          <p:cNvSpPr>
            <a:spLocks noGrp="1"/>
          </p:cNvSpPr>
          <p:nvPr>
            <p:ph type="sldNum" sz="quarter" idx="5"/>
          </p:nvPr>
        </p:nvSpPr>
        <p:spPr/>
        <p:txBody>
          <a:bodyPr/>
          <a:lstStyle/>
          <a:p>
            <a:fld id="{38EE24B5-4631-4C76-AD64-166F22DE24F0}" type="slidenum">
              <a:rPr lang="en-AU" smtClean="0"/>
              <a:t>9</a:t>
            </a:fld>
            <a:endParaRPr lang="en-AU"/>
          </a:p>
        </p:txBody>
      </p:sp>
    </p:spTree>
    <p:extLst>
      <p:ext uri="{BB962C8B-B14F-4D97-AF65-F5344CB8AC3E}">
        <p14:creationId xmlns:p14="http://schemas.microsoft.com/office/powerpoint/2010/main" val="1834348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4" name="Title 1"/>
          <p:cNvSpPr>
            <a:spLocks noGrp="1"/>
          </p:cNvSpPr>
          <p:nvPr>
            <p:ph type="ctrTitle"/>
          </p:nvPr>
        </p:nvSpPr>
        <p:spPr>
          <a:xfrm>
            <a:off x="574325" y="1120775"/>
            <a:ext cx="8947180" cy="846138"/>
          </a:xfrm>
        </p:spPr>
        <p:txBody>
          <a:bodyPr/>
          <a:lstStyle>
            <a:lvl1pPr>
              <a:defRPr>
                <a:solidFill>
                  <a:srgbClr val="9F4879"/>
                </a:solidFill>
              </a:defRPr>
            </a:lvl1pPr>
          </a:lstStyle>
          <a:p>
            <a:r>
              <a:rPr lang="en-US" altLang="en-US"/>
              <a:t>Click to edit Master title style</a:t>
            </a:r>
            <a:endParaRPr lang="en-US" altLang="en-US" dirty="0"/>
          </a:p>
        </p:txBody>
      </p:sp>
      <p:sp>
        <p:nvSpPr>
          <p:cNvPr id="5" name="Subtitle 2"/>
          <p:cNvSpPr>
            <a:spLocks noGrp="1"/>
          </p:cNvSpPr>
          <p:nvPr>
            <p:ph type="subTitle" idx="1"/>
          </p:nvPr>
        </p:nvSpPr>
        <p:spPr>
          <a:xfrm>
            <a:off x="574325" y="2274888"/>
            <a:ext cx="8947180" cy="3192462"/>
          </a:xfrm>
          <a:prstGeom prst="rect">
            <a:avLst/>
          </a:prstGeom>
        </p:spPr>
        <p:txBody>
          <a:bodyPr rtlCol="0">
            <a:normAutofit/>
          </a:bodyPr>
          <a:lstStyle>
            <a:lvl1pPr marL="0" indent="0">
              <a:buNone/>
              <a:defRPr/>
            </a:lvl1pPr>
          </a:lstStyle>
          <a:p>
            <a:r>
              <a:rPr lang="en-US"/>
              <a:t>Click to edit Master subtitle style</a:t>
            </a:r>
            <a:endParaRPr lang="en-US" dirty="0"/>
          </a:p>
        </p:txBody>
      </p:sp>
    </p:spTree>
    <p:extLst>
      <p:ext uri="{BB962C8B-B14F-4D97-AF65-F5344CB8AC3E}">
        <p14:creationId xmlns:p14="http://schemas.microsoft.com/office/powerpoint/2010/main" val="731733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184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3F802B2-F68F-4519-9572-DC3BDB69547A}" type="datetimeFigureOut">
              <a:rPr lang="en-AU" smtClean="0"/>
              <a:t>23/05/2025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F803C3C-63F6-4A36-9422-355DB720D3F6}" type="slidenum">
              <a:rPr lang="en-AU" smtClean="0"/>
              <a:t>‹#›</a:t>
            </a:fld>
            <a:endParaRPr lang="en-AU"/>
          </a:p>
        </p:txBody>
      </p:sp>
    </p:spTree>
    <p:extLst>
      <p:ext uri="{BB962C8B-B14F-4D97-AF65-F5344CB8AC3E}">
        <p14:creationId xmlns:p14="http://schemas.microsoft.com/office/powerpoint/2010/main" val="830101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16514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B7721E5A-1623-4955-8D98-B304877E82D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itle Placeholder 1">
            <a:extLst>
              <a:ext uri="{FF2B5EF4-FFF2-40B4-BE49-F238E27FC236}">
                <a16:creationId xmlns:a16="http://schemas.microsoft.com/office/drawing/2014/main" id="{4882115F-0A53-47D2-9BB8-B8999F2F9EB3}"/>
              </a:ext>
            </a:extLst>
          </p:cNvPr>
          <p:cNvSpPr>
            <a:spLocks noGrp="1"/>
          </p:cNvSpPr>
          <p:nvPr>
            <p:ph type="title"/>
          </p:nvPr>
        </p:nvSpPr>
        <p:spPr bwMode="auto">
          <a:xfrm>
            <a:off x="609600" y="1311275"/>
            <a:ext cx="109728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 name="TextBox 2">
            <a:extLst>
              <a:ext uri="{FF2B5EF4-FFF2-40B4-BE49-F238E27FC236}">
                <a16:creationId xmlns:a16="http://schemas.microsoft.com/office/drawing/2014/main" id="{A7CD0A9D-DF9A-B454-581C-6988DE4B9A5F}"/>
              </a:ext>
            </a:extLst>
          </p:cNvPr>
          <p:cNvSpPr txBox="1"/>
          <p:nvPr userDrawn="1">
            <p:extLst>
              <p:ext uri="{1162E1C5-73C7-4A58-AE30-91384D911F3F}">
                <p184:classification xmlns:p184="http://schemas.microsoft.com/office/powerpoint/2018/4/main" val="hdr"/>
              </p:ext>
            </p:extLst>
          </p:nvPr>
        </p:nvSpPr>
        <p:spPr>
          <a:xfrm>
            <a:off x="5752275" y="63500"/>
            <a:ext cx="730250" cy="182880"/>
          </a:xfrm>
          <a:prstGeom prst="rect">
            <a:avLst/>
          </a:prstGeom>
        </p:spPr>
        <p:txBody>
          <a:bodyPr horzOverflow="overflow" lIns="0" tIns="0" rIns="0" bIns="0">
            <a:spAutoFit/>
          </a:bodyPr>
          <a:lstStyle/>
          <a:p>
            <a:pPr algn="l"/>
            <a:r>
              <a:rPr lang="en-AU" sz="1200">
                <a:solidFill>
                  <a:srgbClr val="A80000"/>
                </a:solidFill>
                <a:latin typeface="Arial" panose="020B0604020202020204" pitchFamily="34" charset="0"/>
                <a:cs typeface="Arial" panose="020B0604020202020204" pitchFamily="34" charset="0"/>
              </a:rPr>
              <a:t>OFFICIAL</a:t>
            </a:r>
          </a:p>
        </p:txBody>
      </p:sp>
    </p:spTree>
    <p:extLst>
      <p:ext uri="{BB962C8B-B14F-4D97-AF65-F5344CB8AC3E}">
        <p14:creationId xmlns:p14="http://schemas.microsoft.com/office/powerpoint/2010/main" val="143434922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73" r:id="rId4"/>
  </p:sldLayoutIdLst>
  <p:txStyles>
    <p:titleStyle>
      <a:lvl1pPr algn="l" defTabSz="457200" rtl="0" eaLnBrk="1" fontAlgn="base" hangingPunct="1">
        <a:spcBef>
          <a:spcPct val="0"/>
        </a:spcBef>
        <a:spcAft>
          <a:spcPct val="0"/>
        </a:spcAft>
        <a:defRPr sz="3600" kern="1200">
          <a:solidFill>
            <a:srgbClr val="0D0D0D"/>
          </a:solidFill>
          <a:latin typeface="+mj-lt"/>
          <a:ea typeface="MS PGothic" pitchFamily="34" charset="-128"/>
          <a:cs typeface="MS PGothic" panose="020B0600070205080204" pitchFamily="34" charset="-128"/>
        </a:defRPr>
      </a:lvl1pPr>
      <a:lvl2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2pPr>
      <a:lvl3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3pPr>
      <a:lvl4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4pPr>
      <a:lvl5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5pPr>
      <a:lvl6pPr marL="4572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6pPr>
      <a:lvl7pPr marL="9144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7pPr>
      <a:lvl8pPr marL="13716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8pPr>
      <a:lvl9pPr marL="18288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panose="020B0600070205080204" pitchFamily="34" charset="-128"/>
        </a:defRPr>
      </a:lvl1pPr>
      <a:lvl2pPr marL="742950" indent="-28575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kern="1200">
          <a:solidFill>
            <a:schemeClr val="tx1"/>
          </a:solidFill>
          <a:latin typeface="+mn-lt"/>
          <a:ea typeface="MS PGothic"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16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14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HUngLgGRJpo"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nofasd.org.au/parents-caregivers-family/understanding-fasd/the-effects-of-fasd/"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sv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sv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sv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sv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sv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dcpintranet.adds.cp.sa.gov.au/files/FactSheets/PPT%20RACM%20V.09.pdf"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B34CC44-C9F5-43FC-869E-BA7CEC97504F}"/>
              </a:ext>
            </a:extLst>
          </p:cNvPr>
          <p:cNvSpPr/>
          <p:nvPr/>
        </p:nvSpPr>
        <p:spPr>
          <a:xfrm>
            <a:off x="0" y="-13"/>
            <a:ext cx="12272581" cy="6858013"/>
          </a:xfrm>
          <a:prstGeom prst="rect">
            <a:avLst/>
          </a:prstGeom>
          <a:solidFill>
            <a:srgbClr val="9E48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5" name="Group 14">
            <a:extLst>
              <a:ext uri="{FF2B5EF4-FFF2-40B4-BE49-F238E27FC236}">
                <a16:creationId xmlns:a16="http://schemas.microsoft.com/office/drawing/2014/main" id="{15B236AD-74B9-4296-A5D4-8B5402A4BCFA}"/>
              </a:ext>
            </a:extLst>
          </p:cNvPr>
          <p:cNvGrpSpPr/>
          <p:nvPr/>
        </p:nvGrpSpPr>
        <p:grpSpPr>
          <a:xfrm>
            <a:off x="6822090" y="-13"/>
            <a:ext cx="5450491" cy="6858013"/>
            <a:chOff x="6822090" y="-13"/>
            <a:chExt cx="5450491" cy="6858013"/>
          </a:xfrm>
        </p:grpSpPr>
        <p:sp>
          <p:nvSpPr>
            <p:cNvPr id="6" name="Rectangle 5">
              <a:extLst>
                <a:ext uri="{FF2B5EF4-FFF2-40B4-BE49-F238E27FC236}">
                  <a16:creationId xmlns:a16="http://schemas.microsoft.com/office/drawing/2014/main" id="{4A0AF1B4-E4CB-45E4-8B50-9F94FE57FFFA}"/>
                </a:ext>
              </a:extLst>
            </p:cNvPr>
            <p:cNvSpPr/>
            <p:nvPr/>
          </p:nvSpPr>
          <p:spPr>
            <a:xfrm rot="16200000">
              <a:off x="7519604" y="2105022"/>
              <a:ext cx="6858001" cy="2647953"/>
            </a:xfrm>
            <a:prstGeom prst="rect">
              <a:avLst/>
            </a:prstGeom>
            <a:solidFill>
              <a:srgbClr val="EE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Parallelogram 12">
              <a:extLst>
                <a:ext uri="{FF2B5EF4-FFF2-40B4-BE49-F238E27FC236}">
                  <a16:creationId xmlns:a16="http://schemas.microsoft.com/office/drawing/2014/main" id="{D8522F3A-B2D3-4AEC-89B3-A5F9F54E9608}"/>
                </a:ext>
              </a:extLst>
            </p:cNvPr>
            <p:cNvSpPr/>
            <p:nvPr/>
          </p:nvSpPr>
          <p:spPr>
            <a:xfrm>
              <a:off x="6822090" y="-13"/>
              <a:ext cx="5369910" cy="6858013"/>
            </a:xfrm>
            <a:prstGeom prst="parallelogram">
              <a:avLst>
                <a:gd name="adj" fmla="val 46063"/>
              </a:avLst>
            </a:prstGeom>
            <a:solidFill>
              <a:srgbClr val="EEF3F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pic>
          <p:nvPicPr>
            <p:cNvPr id="5" name="Picture 4">
              <a:extLst>
                <a:ext uri="{FF2B5EF4-FFF2-40B4-BE49-F238E27FC236}">
                  <a16:creationId xmlns:a16="http://schemas.microsoft.com/office/drawing/2014/main" id="{81D27B3D-9B82-4F07-8E1B-C0BDE6E03C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6902" y="2781105"/>
              <a:ext cx="3740803" cy="3818331"/>
            </a:xfrm>
            <a:prstGeom prst="ellipse">
              <a:avLst/>
            </a:prstGeom>
          </p:spPr>
        </p:pic>
      </p:grpSp>
      <p:sp>
        <p:nvSpPr>
          <p:cNvPr id="7" name="TextBox 6">
            <a:extLst>
              <a:ext uri="{FF2B5EF4-FFF2-40B4-BE49-F238E27FC236}">
                <a16:creationId xmlns:a16="http://schemas.microsoft.com/office/drawing/2014/main" id="{B4B15474-3AA0-4AE6-BFD4-FA81294F4311}"/>
              </a:ext>
            </a:extLst>
          </p:cNvPr>
          <p:cNvSpPr txBox="1"/>
          <p:nvPr/>
        </p:nvSpPr>
        <p:spPr>
          <a:xfrm>
            <a:off x="284045" y="720583"/>
            <a:ext cx="10273553" cy="3167021"/>
          </a:xfrm>
          <a:prstGeom prst="rect">
            <a:avLst/>
          </a:prstGeom>
          <a:noFill/>
        </p:spPr>
        <p:txBody>
          <a:bodyPr wrap="square" rtlCol="0">
            <a:spAutoFit/>
          </a:bodyPr>
          <a:lstStyle/>
          <a:p>
            <a:pPr>
              <a:lnSpc>
                <a:spcPct val="90000"/>
              </a:lnSpc>
            </a:pPr>
            <a:r>
              <a:rPr lang="en-AU" sz="6600" b="1" dirty="0">
                <a:solidFill>
                  <a:schemeClr val="accent3">
                    <a:lumMod val="20000"/>
                    <a:lumOff val="80000"/>
                  </a:schemeClr>
                </a:solidFill>
              </a:rPr>
              <a:t>The Impact of Alcohol </a:t>
            </a:r>
            <a:br>
              <a:rPr lang="en-AU" sz="6600" b="1" dirty="0">
                <a:solidFill>
                  <a:schemeClr val="accent3">
                    <a:lumMod val="20000"/>
                    <a:lumOff val="80000"/>
                  </a:schemeClr>
                </a:solidFill>
              </a:rPr>
            </a:br>
            <a:r>
              <a:rPr lang="en-AU" sz="6600" b="1" dirty="0">
                <a:solidFill>
                  <a:schemeClr val="accent3">
                    <a:lumMod val="20000"/>
                    <a:lumOff val="80000"/>
                  </a:schemeClr>
                </a:solidFill>
              </a:rPr>
              <a:t>&amp; Other Drugs on</a:t>
            </a:r>
          </a:p>
          <a:p>
            <a:pPr>
              <a:lnSpc>
                <a:spcPct val="90000"/>
              </a:lnSpc>
            </a:pPr>
            <a:r>
              <a:rPr lang="en-AU" sz="6600" b="1" dirty="0">
                <a:solidFill>
                  <a:schemeClr val="accent3">
                    <a:lumMod val="20000"/>
                    <a:lumOff val="80000"/>
                  </a:schemeClr>
                </a:solidFill>
              </a:rPr>
              <a:t>Families and Children  </a:t>
            </a:r>
            <a:br>
              <a:rPr lang="en-AU" sz="7200" dirty="0">
                <a:solidFill>
                  <a:schemeClr val="accent3">
                    <a:lumMod val="20000"/>
                    <a:lumOff val="80000"/>
                  </a:schemeClr>
                </a:solidFill>
              </a:rPr>
            </a:br>
            <a:endParaRPr lang="en-AU" sz="2400" i="1" dirty="0">
              <a:solidFill>
                <a:schemeClr val="accent3">
                  <a:lumMod val="20000"/>
                  <a:lumOff val="80000"/>
                </a:schemeClr>
              </a:solidFill>
            </a:endParaRPr>
          </a:p>
        </p:txBody>
      </p:sp>
      <p:sp>
        <p:nvSpPr>
          <p:cNvPr id="8" name="TextBox 7">
            <a:extLst>
              <a:ext uri="{FF2B5EF4-FFF2-40B4-BE49-F238E27FC236}">
                <a16:creationId xmlns:a16="http://schemas.microsoft.com/office/drawing/2014/main" id="{ACDAC957-75C6-469D-909B-ACEB43E5CF53}"/>
              </a:ext>
            </a:extLst>
          </p:cNvPr>
          <p:cNvSpPr txBox="1"/>
          <p:nvPr/>
        </p:nvSpPr>
        <p:spPr>
          <a:xfrm>
            <a:off x="364295" y="4078503"/>
            <a:ext cx="756845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rgbClr val="50243C"/>
                </a:solidFill>
                <a:effectLst/>
                <a:uLnTx/>
                <a:uFillTx/>
                <a:latin typeface="Calibri" panose="020F0502020204030204"/>
                <a:ea typeface="+mn-ea"/>
                <a:cs typeface="+mn-cs"/>
              </a:rPr>
              <a:t>Learning and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3600" dirty="0">
                <a:solidFill>
                  <a:srgbClr val="50243C"/>
                </a:solidFill>
                <a:latin typeface="Calibri" panose="020F0502020204030204"/>
              </a:rPr>
              <a:t>for foster and kinship carers</a:t>
            </a:r>
            <a:endParaRPr kumimoji="0" lang="en-AU" sz="3600" b="0" i="1" u="none" strike="noStrike" kern="1200" cap="none" spc="0" normalizeH="0" baseline="0" noProof="0" dirty="0">
              <a:ln>
                <a:noFill/>
              </a:ln>
              <a:solidFill>
                <a:srgbClr val="50243C"/>
              </a:solidFill>
              <a:effectLst/>
              <a:uLnTx/>
              <a:uFillTx/>
              <a:latin typeface="Calibri" panose="020F0502020204030204"/>
            </a:endParaRPr>
          </a:p>
        </p:txBody>
      </p:sp>
      <p:pic>
        <p:nvPicPr>
          <p:cNvPr id="11" name="Picture 10">
            <a:extLst>
              <a:ext uri="{FF2B5EF4-FFF2-40B4-BE49-F238E27FC236}">
                <a16:creationId xmlns:a16="http://schemas.microsoft.com/office/drawing/2014/main" id="{67DEB17E-2887-4AFE-89B8-AC6281C4F9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295" y="5664601"/>
            <a:ext cx="3293306" cy="808834"/>
          </a:xfrm>
          <a:prstGeom prst="rect">
            <a:avLst/>
          </a:prstGeom>
        </p:spPr>
      </p:pic>
    </p:spTree>
    <p:extLst>
      <p:ext uri="{BB962C8B-B14F-4D97-AF65-F5344CB8AC3E}">
        <p14:creationId xmlns:p14="http://schemas.microsoft.com/office/powerpoint/2010/main" val="632902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80DE28C-D1BF-EF7B-4F20-48554FE6AE57}"/>
              </a:ext>
            </a:extLst>
          </p:cNvPr>
          <p:cNvGraphicFramePr/>
          <p:nvPr>
            <p:extLst>
              <p:ext uri="{D42A27DB-BD31-4B8C-83A1-F6EECF244321}">
                <p14:modId xmlns:p14="http://schemas.microsoft.com/office/powerpoint/2010/main" val="2291627739"/>
              </p:ext>
            </p:extLst>
          </p:nvPr>
        </p:nvGraphicFramePr>
        <p:xfrm>
          <a:off x="1617210" y="1535028"/>
          <a:ext cx="9417399" cy="47984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E99968EC-0888-7CDA-0FA6-3E6805A4C62C}"/>
              </a:ext>
            </a:extLst>
          </p:cNvPr>
          <p:cNvSpPr txBox="1">
            <a:spLocks/>
          </p:cNvSpPr>
          <p:nvPr/>
        </p:nvSpPr>
        <p:spPr bwMode="auto">
          <a:xfrm>
            <a:off x="383430" y="499192"/>
            <a:ext cx="4113069" cy="1035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457200" rtl="0" eaLnBrk="1" fontAlgn="base" hangingPunct="1">
              <a:spcBef>
                <a:spcPct val="0"/>
              </a:spcBef>
              <a:spcAft>
                <a:spcPct val="0"/>
              </a:spcAft>
              <a:defRPr sz="3600" kern="1200">
                <a:solidFill>
                  <a:srgbClr val="9F4879"/>
                </a:solidFill>
                <a:latin typeface="+mj-lt"/>
                <a:ea typeface="MS PGothic" pitchFamily="34" charset="-128"/>
                <a:cs typeface="MS PGothic" panose="020B0600070205080204" pitchFamily="34" charset="-128"/>
              </a:defRPr>
            </a:lvl1pPr>
            <a:lvl2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2pPr>
            <a:lvl3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3pPr>
            <a:lvl4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4pPr>
            <a:lvl5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5pPr>
            <a:lvl6pPr marL="4572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6pPr>
            <a:lvl7pPr marL="9144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7pPr>
            <a:lvl8pPr marL="13716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8pPr>
            <a:lvl9pPr marL="18288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9pPr>
          </a:lstStyle>
          <a:p>
            <a:r>
              <a:rPr lang="en-AU" sz="4000" dirty="0">
                <a:solidFill>
                  <a:schemeClr val="tx1"/>
                </a:solidFill>
                <a:latin typeface="+mn-lt"/>
                <a:cs typeface="Calibri Light" panose="020F0302020204030204" pitchFamily="34" charset="0"/>
              </a:rPr>
              <a:t>The cycle of use</a:t>
            </a:r>
          </a:p>
        </p:txBody>
      </p:sp>
      <p:sp>
        <p:nvSpPr>
          <p:cNvPr id="4" name="Rectangle 3">
            <a:extLst>
              <a:ext uri="{FF2B5EF4-FFF2-40B4-BE49-F238E27FC236}">
                <a16:creationId xmlns:a16="http://schemas.microsoft.com/office/drawing/2014/main" id="{FAD0CEA6-85B4-2EF2-8F1E-C13BDF49C864}"/>
              </a:ext>
            </a:extLst>
          </p:cNvPr>
          <p:cNvSpPr/>
          <p:nvPr/>
        </p:nvSpPr>
        <p:spPr>
          <a:xfrm>
            <a:off x="9564710" y="5808372"/>
            <a:ext cx="2627290" cy="734096"/>
          </a:xfrm>
          <a:prstGeom prst="rect">
            <a:avLst/>
          </a:prstGeom>
          <a:solidFill>
            <a:srgbClr val="FCFC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79080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63F0D6-F991-2A73-048A-9B62FE9AEF8A}"/>
              </a:ext>
            </a:extLst>
          </p:cNvPr>
          <p:cNvSpPr/>
          <p:nvPr/>
        </p:nvSpPr>
        <p:spPr>
          <a:xfrm>
            <a:off x="9453093" y="5808372"/>
            <a:ext cx="2627290" cy="734096"/>
          </a:xfrm>
          <a:prstGeom prst="rect">
            <a:avLst/>
          </a:prstGeom>
          <a:solidFill>
            <a:srgbClr val="FCFC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3" name="Title 1">
            <a:extLst>
              <a:ext uri="{FF2B5EF4-FFF2-40B4-BE49-F238E27FC236}">
                <a16:creationId xmlns:a16="http://schemas.microsoft.com/office/drawing/2014/main" id="{A6902046-358A-E6D4-D82E-B00B53F35242}"/>
              </a:ext>
            </a:extLst>
          </p:cNvPr>
          <p:cNvSpPr txBox="1">
            <a:spLocks/>
          </p:cNvSpPr>
          <p:nvPr/>
        </p:nvSpPr>
        <p:spPr bwMode="auto">
          <a:xfrm>
            <a:off x="2939858" y="1262591"/>
            <a:ext cx="6312283" cy="1035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2500"/>
          </a:bodyPr>
          <a:lstStyle>
            <a:lvl1pPr algn="l" defTabSz="457200" rtl="0" eaLnBrk="1" fontAlgn="base" hangingPunct="1">
              <a:spcBef>
                <a:spcPct val="0"/>
              </a:spcBef>
              <a:spcAft>
                <a:spcPct val="0"/>
              </a:spcAft>
              <a:defRPr sz="3600" kern="1200">
                <a:solidFill>
                  <a:srgbClr val="9F4879"/>
                </a:solidFill>
                <a:latin typeface="+mj-lt"/>
                <a:ea typeface="MS PGothic" pitchFamily="34" charset="-128"/>
                <a:cs typeface="MS PGothic" panose="020B0600070205080204" pitchFamily="34" charset="-128"/>
              </a:defRPr>
            </a:lvl1pPr>
            <a:lvl2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2pPr>
            <a:lvl3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3pPr>
            <a:lvl4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4pPr>
            <a:lvl5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5pPr>
            <a:lvl6pPr marL="4572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6pPr>
            <a:lvl7pPr marL="9144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7pPr>
            <a:lvl8pPr marL="13716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8pPr>
            <a:lvl9pPr marL="18288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9pPr>
          </a:lstStyle>
          <a:p>
            <a:pPr algn="ctr"/>
            <a:r>
              <a:rPr lang="en-AU" sz="4000" dirty="0">
                <a:latin typeface="Calibri Light" panose="020F0302020204030204" pitchFamily="34" charset="0"/>
                <a:cs typeface="Calibri Light" panose="020F0302020204030204" pitchFamily="34" charset="0"/>
                <a:hlinkClick r:id="rId3"/>
              </a:rPr>
              <a:t>Nuggets - Little kiwi animation</a:t>
            </a:r>
            <a:endParaRPr lang="en-AU" sz="4000" dirty="0">
              <a:latin typeface="Calibri Light" panose="020F0302020204030204" pitchFamily="34" charset="0"/>
              <a:cs typeface="Calibri Light" panose="020F0302020204030204" pitchFamily="34" charset="0"/>
            </a:endParaRPr>
          </a:p>
          <a:p>
            <a:pPr algn="ctr"/>
            <a:endParaRPr lang="en-AU" sz="2000" dirty="0">
              <a:latin typeface="Calibri Light" panose="020F0302020204030204" pitchFamily="34" charset="0"/>
              <a:cs typeface="Calibri Light" panose="020F0302020204030204" pitchFamily="34" charset="0"/>
            </a:endParaRPr>
          </a:p>
        </p:txBody>
      </p:sp>
      <p:pic>
        <p:nvPicPr>
          <p:cNvPr id="4" name="Picture 3" descr="A cartoon of a bird&#10;&#10;Description automatically generated">
            <a:extLst>
              <a:ext uri="{FF2B5EF4-FFF2-40B4-BE49-F238E27FC236}">
                <a16:creationId xmlns:a16="http://schemas.microsoft.com/office/drawing/2014/main" id="{4416335D-DB2F-77C5-7743-5009C9CF90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9316" y="2298427"/>
            <a:ext cx="6650576" cy="3841604"/>
          </a:xfrm>
          <a:prstGeom prst="rect">
            <a:avLst/>
          </a:prstGeom>
        </p:spPr>
      </p:pic>
    </p:spTree>
    <p:extLst>
      <p:ext uri="{BB962C8B-B14F-4D97-AF65-F5344CB8AC3E}">
        <p14:creationId xmlns:p14="http://schemas.microsoft.com/office/powerpoint/2010/main" val="3423762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8453B-4C72-1EEA-E1AE-6E57A00B617B}"/>
              </a:ext>
            </a:extLst>
          </p:cNvPr>
          <p:cNvSpPr txBox="1">
            <a:spLocks/>
          </p:cNvSpPr>
          <p:nvPr/>
        </p:nvSpPr>
        <p:spPr bwMode="auto">
          <a:xfrm>
            <a:off x="492488" y="1027699"/>
            <a:ext cx="1747374" cy="739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defTabSz="457200" rtl="0" eaLnBrk="1" fontAlgn="base" hangingPunct="1">
              <a:spcBef>
                <a:spcPct val="0"/>
              </a:spcBef>
              <a:spcAft>
                <a:spcPct val="0"/>
              </a:spcAft>
              <a:defRPr sz="3600" kern="1200">
                <a:solidFill>
                  <a:srgbClr val="9F4879"/>
                </a:solidFill>
                <a:latin typeface="+mj-lt"/>
                <a:ea typeface="MS PGothic" pitchFamily="34" charset="-128"/>
                <a:cs typeface="MS PGothic" panose="020B0600070205080204" pitchFamily="34" charset="-128"/>
              </a:defRPr>
            </a:lvl1pPr>
            <a:lvl2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2pPr>
            <a:lvl3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3pPr>
            <a:lvl4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4pPr>
            <a:lvl5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5pPr>
            <a:lvl6pPr marL="4572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6pPr>
            <a:lvl7pPr marL="9144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7pPr>
            <a:lvl8pPr marL="13716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8pPr>
            <a:lvl9pPr marL="18288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9pPr>
          </a:lstStyle>
          <a:p>
            <a:r>
              <a:rPr lang="en-AU" sz="4000" dirty="0">
                <a:solidFill>
                  <a:schemeClr val="tx1"/>
                </a:solidFill>
                <a:latin typeface="+mn-lt"/>
                <a:cs typeface="Calibri Light" panose="020F0302020204030204" pitchFamily="34" charset="0"/>
              </a:rPr>
              <a:t>Facts</a:t>
            </a:r>
          </a:p>
        </p:txBody>
      </p:sp>
      <p:sp>
        <p:nvSpPr>
          <p:cNvPr id="3" name="TextBox 2">
            <a:extLst>
              <a:ext uri="{FF2B5EF4-FFF2-40B4-BE49-F238E27FC236}">
                <a16:creationId xmlns:a16="http://schemas.microsoft.com/office/drawing/2014/main" id="{16BEC03F-FF73-CA7C-0A4F-A3D62A57BCB0}"/>
              </a:ext>
            </a:extLst>
          </p:cNvPr>
          <p:cNvSpPr txBox="1"/>
          <p:nvPr/>
        </p:nvSpPr>
        <p:spPr>
          <a:xfrm>
            <a:off x="349875" y="1850536"/>
            <a:ext cx="6470375" cy="3862596"/>
          </a:xfrm>
          <a:prstGeom prst="rect">
            <a:avLst/>
          </a:prstGeom>
          <a:noFill/>
        </p:spPr>
        <p:txBody>
          <a:bodyPr wrap="square" rtlCol="0">
            <a:spAutoFit/>
          </a:bodyPr>
          <a:lstStyle/>
          <a:p>
            <a:pPr marL="342900" indent="-342900">
              <a:spcAft>
                <a:spcPts val="1800"/>
              </a:spcAft>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A drug is any substance that, when consumed, alters the body (physiologically) and/or the mind (psychologically)</a:t>
            </a:r>
          </a:p>
          <a:p>
            <a:pPr marL="342900" indent="-342900">
              <a:spcAft>
                <a:spcPts val="1800"/>
              </a:spcAft>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Drugs can have different effects (positive and negative) depending on how they act on the brain and nervous system</a:t>
            </a:r>
          </a:p>
          <a:p>
            <a:pPr marL="342900" indent="-342900">
              <a:spcAft>
                <a:spcPts val="1800"/>
              </a:spcAft>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Most drugs act on our brain’s reward system to produce feelings of pleasure</a:t>
            </a:r>
          </a:p>
          <a:p>
            <a:pPr marL="342900" indent="-342900">
              <a:spcAft>
                <a:spcPts val="1800"/>
              </a:spcAft>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Some people with trauma may use drugs to reduce their emotional distress or pain and increase their positive feelings</a:t>
            </a:r>
          </a:p>
        </p:txBody>
      </p:sp>
      <p:pic>
        <p:nvPicPr>
          <p:cNvPr id="7" name="Picture 6" descr="A person lighting a cigarette&#10;&#10;Description automatically generated">
            <a:extLst>
              <a:ext uri="{FF2B5EF4-FFF2-40B4-BE49-F238E27FC236}">
                <a16:creationId xmlns:a16="http://schemas.microsoft.com/office/drawing/2014/main" id="{44B83F00-0B2C-8C91-6986-5CD6F13B9BAF}"/>
              </a:ext>
            </a:extLst>
          </p:cNvPr>
          <p:cNvPicPr>
            <a:picLocks noChangeAspect="1"/>
          </p:cNvPicPr>
          <p:nvPr/>
        </p:nvPicPr>
        <p:blipFill rotWithShape="1">
          <a:blip r:embed="rId3">
            <a:extLst>
              <a:ext uri="{28A0092B-C50C-407E-A947-70E740481C1C}">
                <a14:useLocalDpi xmlns:a14="http://schemas.microsoft.com/office/drawing/2010/main" val="0"/>
              </a:ext>
            </a:extLst>
          </a:blip>
          <a:srcRect l="668" r="1"/>
          <a:stretch/>
        </p:blipFill>
        <p:spPr>
          <a:xfrm>
            <a:off x="7316203" y="3531766"/>
            <a:ext cx="4740283" cy="3067342"/>
          </a:xfrm>
          <a:prstGeom prst="rect">
            <a:avLst/>
          </a:prstGeom>
        </p:spPr>
      </p:pic>
      <p:pic>
        <p:nvPicPr>
          <p:cNvPr id="8" name="Picture 7" descr="A person rolling a joint with a green plant&#10;&#10;Description automatically generated with medium confidence">
            <a:extLst>
              <a:ext uri="{FF2B5EF4-FFF2-40B4-BE49-F238E27FC236}">
                <a16:creationId xmlns:a16="http://schemas.microsoft.com/office/drawing/2014/main" id="{DD5B1A61-35EF-4800-6038-8403F5908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12"/>
          <a:stretch/>
        </p:blipFill>
        <p:spPr>
          <a:xfrm>
            <a:off x="7316204" y="644802"/>
            <a:ext cx="4741120" cy="2886964"/>
          </a:xfrm>
          <a:prstGeom prst="rect">
            <a:avLst/>
          </a:prstGeom>
        </p:spPr>
      </p:pic>
    </p:spTree>
    <p:extLst>
      <p:ext uri="{BB962C8B-B14F-4D97-AF65-F5344CB8AC3E}">
        <p14:creationId xmlns:p14="http://schemas.microsoft.com/office/powerpoint/2010/main" val="3733373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E7CFF-07A3-B20F-299D-1DABA9AD9251}"/>
              </a:ext>
            </a:extLst>
          </p:cNvPr>
          <p:cNvSpPr txBox="1">
            <a:spLocks/>
          </p:cNvSpPr>
          <p:nvPr/>
        </p:nvSpPr>
        <p:spPr bwMode="auto">
          <a:xfrm>
            <a:off x="5629014" y="1471284"/>
            <a:ext cx="6008982" cy="862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77500" lnSpcReduction="20000"/>
          </a:bodyPr>
          <a:lstStyle>
            <a:lvl1pPr algn="l" defTabSz="457200" rtl="0" eaLnBrk="1" fontAlgn="base" hangingPunct="1">
              <a:spcBef>
                <a:spcPct val="0"/>
              </a:spcBef>
              <a:spcAft>
                <a:spcPct val="0"/>
              </a:spcAft>
              <a:defRPr sz="3600" kern="1200">
                <a:solidFill>
                  <a:srgbClr val="9F4879"/>
                </a:solidFill>
                <a:latin typeface="+mj-lt"/>
                <a:ea typeface="MS PGothic" pitchFamily="34" charset="-128"/>
                <a:cs typeface="MS PGothic" panose="020B0600070205080204" pitchFamily="34" charset="-128"/>
              </a:defRPr>
            </a:lvl1pPr>
            <a:lvl2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2pPr>
            <a:lvl3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3pPr>
            <a:lvl4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4pPr>
            <a:lvl5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5pPr>
            <a:lvl6pPr marL="4572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6pPr>
            <a:lvl7pPr marL="9144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7pPr>
            <a:lvl8pPr marL="13716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8pPr>
            <a:lvl9pPr marL="18288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9pPr>
          </a:lstStyle>
          <a:p>
            <a:r>
              <a:rPr lang="en-AU" sz="2600" b="0" u="none" strike="noStrike" baseline="0" dirty="0">
                <a:solidFill>
                  <a:srgbClr val="000000"/>
                </a:solidFill>
                <a:latin typeface="Calibri Light" panose="020F0302020204030204" pitchFamily="34" charset="0"/>
                <a:cs typeface="Calibri Light" panose="020F0302020204030204" pitchFamily="34" charset="0"/>
              </a:rPr>
              <a:t>Substance misuse can compromise a caregiver’s ability to ensure the safety and wellbeing of their child in the following ways:</a:t>
            </a:r>
          </a:p>
        </p:txBody>
      </p:sp>
      <p:sp>
        <p:nvSpPr>
          <p:cNvPr id="4" name="TextBox 3">
            <a:extLst>
              <a:ext uri="{FF2B5EF4-FFF2-40B4-BE49-F238E27FC236}">
                <a16:creationId xmlns:a16="http://schemas.microsoft.com/office/drawing/2014/main" id="{9B42AAFB-B04F-9870-8633-78DB11CB4EF6}"/>
              </a:ext>
            </a:extLst>
          </p:cNvPr>
          <p:cNvSpPr txBox="1"/>
          <p:nvPr/>
        </p:nvSpPr>
        <p:spPr>
          <a:xfrm>
            <a:off x="5693660" y="2503567"/>
            <a:ext cx="5346252" cy="3477875"/>
          </a:xfrm>
          <a:prstGeom prst="rect">
            <a:avLst/>
          </a:prstGeom>
          <a:noFill/>
        </p:spPr>
        <p:txBody>
          <a:bodyPr wrap="square" rtlCol="0">
            <a:spAutoFit/>
          </a:bodyPr>
          <a:lstStyle/>
          <a:p>
            <a:pPr marL="342900" lvl="0" indent="-342900">
              <a:buFont typeface="Arial" panose="020B0604020202020204" pitchFamily="34" charset="0"/>
              <a:buChar char="•"/>
            </a:pPr>
            <a:r>
              <a:rPr lang="en-AU" sz="2000" dirty="0">
                <a:latin typeface="Calibri Light" panose="020F0302020204030204" pitchFamily="34" charset="0"/>
                <a:ea typeface="Calibri" panose="020F0502020204030204" pitchFamily="34" charset="0"/>
                <a:cs typeface="Calibri Light" panose="020F0302020204030204" pitchFamily="34" charset="0"/>
              </a:rPr>
              <a:t>Lack of routine</a:t>
            </a:r>
          </a:p>
          <a:p>
            <a:pPr marL="342900" lvl="0" indent="-342900">
              <a:buFont typeface="Arial" panose="020B0604020202020204" pitchFamily="34" charset="0"/>
              <a:buChar char="•"/>
            </a:pPr>
            <a:r>
              <a:rPr lang="en-AU" sz="2000" dirty="0">
                <a:latin typeface="Calibri Light" panose="020F0302020204030204" pitchFamily="34" charset="0"/>
                <a:ea typeface="Calibri" panose="020F0502020204030204" pitchFamily="34" charset="0"/>
                <a:cs typeface="Calibri Light" panose="020F0302020204030204" pitchFamily="34" charset="0"/>
              </a:rPr>
              <a:t>Missing childcare/kindy/school</a:t>
            </a:r>
          </a:p>
          <a:p>
            <a:pPr marL="342900" lvl="0" indent="-342900">
              <a:buFont typeface="Arial" panose="020B0604020202020204" pitchFamily="34" charset="0"/>
              <a:buChar char="•"/>
            </a:pPr>
            <a:r>
              <a:rPr lang="en-AU" sz="2000" dirty="0">
                <a:latin typeface="Calibri Light" panose="020F0302020204030204" pitchFamily="34" charset="0"/>
                <a:ea typeface="Calibri" panose="020F0502020204030204" pitchFamily="34" charset="0"/>
                <a:cs typeface="Calibri Light" panose="020F0302020204030204" pitchFamily="34" charset="0"/>
              </a:rPr>
              <a:t>Inadequate supervision</a:t>
            </a:r>
          </a:p>
          <a:p>
            <a:pPr marL="342900" lvl="0" indent="-342900">
              <a:buFont typeface="Arial" panose="020B0604020202020204" pitchFamily="34" charset="0"/>
              <a:buChar char="•"/>
            </a:pPr>
            <a:r>
              <a:rPr lang="en-AU" sz="2000" dirty="0">
                <a:latin typeface="Calibri Light" panose="020F0302020204030204" pitchFamily="34" charset="0"/>
                <a:ea typeface="Calibri" panose="020F0502020204030204" pitchFamily="34" charset="0"/>
                <a:cs typeface="Calibri Light" panose="020F0302020204030204" pitchFamily="34" charset="0"/>
              </a:rPr>
              <a:t>Unsafe home environments</a:t>
            </a:r>
          </a:p>
          <a:p>
            <a:pPr marL="342900" indent="-342900">
              <a:buFont typeface="Arial" panose="020B0604020202020204" pitchFamily="34" charset="0"/>
              <a:buChar char="•"/>
            </a:pPr>
            <a:r>
              <a:rPr lang="en-AU" sz="2000" dirty="0">
                <a:latin typeface="Calibri Light" panose="020F0302020204030204" pitchFamily="34" charset="0"/>
                <a:ea typeface="Calibri" panose="020F0502020204030204" pitchFamily="34" charset="0"/>
                <a:cs typeface="Calibri Light" panose="020F0302020204030204" pitchFamily="34" charset="0"/>
              </a:rPr>
              <a:t>Lack of access to food </a:t>
            </a:r>
          </a:p>
          <a:p>
            <a:pPr marL="342900" lvl="0" indent="-342900">
              <a:buFont typeface="Arial" panose="020B0604020202020204" pitchFamily="34" charset="0"/>
              <a:buChar char="•"/>
            </a:pPr>
            <a:r>
              <a:rPr lang="en-AU" sz="2000" dirty="0">
                <a:latin typeface="Calibri Light" panose="020F0302020204030204" pitchFamily="34" charset="0"/>
                <a:ea typeface="Calibri" panose="020F0502020204030204" pitchFamily="34" charset="0"/>
                <a:cs typeface="Calibri Light" panose="020F0302020204030204" pitchFamily="34" charset="0"/>
              </a:rPr>
              <a:t>Inconsistent parenting</a:t>
            </a:r>
          </a:p>
          <a:p>
            <a:pPr marL="342900" lvl="0" indent="-342900">
              <a:buFont typeface="Arial" panose="020B0604020202020204" pitchFamily="34" charset="0"/>
              <a:buChar char="•"/>
            </a:pPr>
            <a:r>
              <a:rPr lang="en-AU" sz="2000" dirty="0">
                <a:latin typeface="Calibri Light" panose="020F0302020204030204" pitchFamily="34" charset="0"/>
                <a:ea typeface="Calibri" panose="020F0502020204030204" pitchFamily="34" charset="0"/>
                <a:cs typeface="Calibri Light" panose="020F0302020204030204" pitchFamily="34" charset="0"/>
              </a:rPr>
              <a:t>Needs not being met</a:t>
            </a:r>
          </a:p>
          <a:p>
            <a:pPr marL="342900" lvl="0" indent="-342900">
              <a:buFont typeface="Arial" panose="020B0604020202020204" pitchFamily="34" charset="0"/>
              <a:buChar char="•"/>
            </a:pPr>
            <a:r>
              <a:rPr lang="en-AU" sz="2000" dirty="0">
                <a:latin typeface="Calibri Light" panose="020F0302020204030204" pitchFamily="34" charset="0"/>
                <a:ea typeface="Calibri" panose="020F0502020204030204" pitchFamily="34" charset="0"/>
                <a:cs typeface="Calibri Light" panose="020F0302020204030204" pitchFamily="34" charset="0"/>
              </a:rPr>
              <a:t>Impact on quality of relationships</a:t>
            </a:r>
          </a:p>
          <a:p>
            <a:pPr marL="342900" lvl="0" indent="-342900">
              <a:buFont typeface="Arial" panose="020B0604020202020204" pitchFamily="34" charset="0"/>
              <a:buChar char="•"/>
            </a:pPr>
            <a:r>
              <a:rPr lang="en-AU" sz="2000" dirty="0">
                <a:latin typeface="Calibri Light" panose="020F0302020204030204" pitchFamily="34" charset="0"/>
                <a:ea typeface="Calibri" panose="020F0502020204030204" pitchFamily="34" charset="0"/>
                <a:cs typeface="Calibri Light" panose="020F0302020204030204" pitchFamily="34" charset="0"/>
              </a:rPr>
              <a:t>Exposure to dangerous or criminal activity</a:t>
            </a:r>
          </a:p>
          <a:p>
            <a:pPr marL="342900" lvl="0" indent="-342900">
              <a:buFont typeface="Arial" panose="020B0604020202020204" pitchFamily="34" charset="0"/>
              <a:buChar char="•"/>
            </a:pPr>
            <a:r>
              <a:rPr lang="en-AU" sz="2000" dirty="0">
                <a:latin typeface="Calibri Light" panose="020F0302020204030204" pitchFamily="34" charset="0"/>
                <a:ea typeface="Calibri" panose="020F0502020204030204" pitchFamily="34" charset="0"/>
                <a:cs typeface="Calibri Light" panose="020F0302020204030204" pitchFamily="34" charset="0"/>
              </a:rPr>
              <a:t>Parentification </a:t>
            </a:r>
          </a:p>
          <a:p>
            <a:pPr marL="342900" lvl="0" indent="-342900">
              <a:buFont typeface="Arial" panose="020B0604020202020204" pitchFamily="34" charset="0"/>
              <a:buChar char="•"/>
            </a:pPr>
            <a:endParaRPr lang="en-AU" sz="2000" dirty="0">
              <a:latin typeface="Calibri Light" panose="020F0302020204030204" pitchFamily="34" charset="0"/>
              <a:ea typeface="Calibri" panose="020F0502020204030204" pitchFamily="34" charset="0"/>
              <a:cs typeface="Calibri Light" panose="020F0302020204030204" pitchFamily="34" charset="0"/>
            </a:endParaRPr>
          </a:p>
        </p:txBody>
      </p:sp>
      <p:sp>
        <p:nvSpPr>
          <p:cNvPr id="8" name="TextBox 7">
            <a:extLst>
              <a:ext uri="{FF2B5EF4-FFF2-40B4-BE49-F238E27FC236}">
                <a16:creationId xmlns:a16="http://schemas.microsoft.com/office/drawing/2014/main" id="{58F8EEF2-F6EB-BD0F-1C56-32D1EB3CA95A}"/>
              </a:ext>
            </a:extLst>
          </p:cNvPr>
          <p:cNvSpPr txBox="1"/>
          <p:nvPr/>
        </p:nvSpPr>
        <p:spPr>
          <a:xfrm>
            <a:off x="5629014" y="763398"/>
            <a:ext cx="3892492" cy="707886"/>
          </a:xfrm>
          <a:prstGeom prst="rect">
            <a:avLst/>
          </a:prstGeom>
          <a:noFill/>
        </p:spPr>
        <p:txBody>
          <a:bodyPr wrap="square" rtlCol="0">
            <a:spAutoFit/>
          </a:bodyPr>
          <a:lstStyle/>
          <a:p>
            <a:r>
              <a:rPr lang="en-AU" sz="4000" dirty="0"/>
              <a:t>Child Protection </a:t>
            </a:r>
          </a:p>
        </p:txBody>
      </p:sp>
      <p:pic>
        <p:nvPicPr>
          <p:cNvPr id="11" name="Picture 10" descr="A person talking to another person&#10;&#10;Description automatically generated">
            <a:extLst>
              <a:ext uri="{FF2B5EF4-FFF2-40B4-BE49-F238E27FC236}">
                <a16:creationId xmlns:a16="http://schemas.microsoft.com/office/drawing/2014/main" id="{65B36CEF-0731-9779-9AE0-8237C983E4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21" r="8528"/>
          <a:stretch/>
        </p:blipFill>
        <p:spPr>
          <a:xfrm>
            <a:off x="161271" y="648586"/>
            <a:ext cx="5018445" cy="5885417"/>
          </a:xfrm>
          <a:prstGeom prst="rect">
            <a:avLst/>
          </a:prstGeom>
        </p:spPr>
      </p:pic>
    </p:spTree>
    <p:extLst>
      <p:ext uri="{BB962C8B-B14F-4D97-AF65-F5344CB8AC3E}">
        <p14:creationId xmlns:p14="http://schemas.microsoft.com/office/powerpoint/2010/main" val="620900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9A36A-0CBE-294D-0454-03F320B8F890}"/>
              </a:ext>
            </a:extLst>
          </p:cNvPr>
          <p:cNvSpPr txBox="1">
            <a:spLocks/>
          </p:cNvSpPr>
          <p:nvPr/>
        </p:nvSpPr>
        <p:spPr bwMode="auto">
          <a:xfrm>
            <a:off x="249205" y="634092"/>
            <a:ext cx="7275719" cy="1035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457200" rtl="0" eaLnBrk="1" fontAlgn="base" hangingPunct="1">
              <a:spcBef>
                <a:spcPct val="0"/>
              </a:spcBef>
              <a:spcAft>
                <a:spcPct val="0"/>
              </a:spcAft>
              <a:defRPr sz="3600" kern="1200">
                <a:solidFill>
                  <a:srgbClr val="9F4879"/>
                </a:solidFill>
                <a:latin typeface="+mj-lt"/>
                <a:ea typeface="MS PGothic" pitchFamily="34" charset="-128"/>
                <a:cs typeface="MS PGothic" panose="020B0600070205080204" pitchFamily="34" charset="-128"/>
              </a:defRPr>
            </a:lvl1pPr>
            <a:lvl2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2pPr>
            <a:lvl3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3pPr>
            <a:lvl4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4pPr>
            <a:lvl5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5pPr>
            <a:lvl6pPr marL="4572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6pPr>
            <a:lvl7pPr marL="9144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7pPr>
            <a:lvl8pPr marL="13716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8pPr>
            <a:lvl9pPr marL="18288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9pPr>
          </a:lstStyle>
          <a:p>
            <a:r>
              <a:rPr lang="en-AU" sz="4000" dirty="0">
                <a:solidFill>
                  <a:schemeClr val="tx1"/>
                </a:solidFill>
                <a:latin typeface="+mn-lt"/>
                <a:cs typeface="Calibri Light" panose="020F0302020204030204" pitchFamily="34" charset="0"/>
              </a:rPr>
              <a:t>Substance use during pregnancy </a:t>
            </a:r>
          </a:p>
        </p:txBody>
      </p:sp>
      <p:sp>
        <p:nvSpPr>
          <p:cNvPr id="3" name="TextBox 2">
            <a:extLst>
              <a:ext uri="{FF2B5EF4-FFF2-40B4-BE49-F238E27FC236}">
                <a16:creationId xmlns:a16="http://schemas.microsoft.com/office/drawing/2014/main" id="{2501FC07-2BAE-C4B3-08E5-45300419FF90}"/>
              </a:ext>
            </a:extLst>
          </p:cNvPr>
          <p:cNvSpPr txBox="1"/>
          <p:nvPr/>
        </p:nvSpPr>
        <p:spPr>
          <a:xfrm>
            <a:off x="592667" y="2658533"/>
            <a:ext cx="10769600" cy="923330"/>
          </a:xfrm>
          <a:prstGeom prst="rect">
            <a:avLst/>
          </a:prstGeom>
          <a:noFill/>
        </p:spPr>
        <p:txBody>
          <a:bodyPr wrap="square" rtlCol="0">
            <a:spAutoFit/>
          </a:bodyPr>
          <a:lstStyle/>
          <a:p>
            <a:pPr marL="342900" lvl="0" indent="-342900">
              <a:buFont typeface="Symbol" panose="05050102010706020507" pitchFamily="18" charset="2"/>
              <a:buChar char=""/>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endParaRPr lang="en-A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4CCFB49-FDA9-B0DE-4783-6C8F4D1AB632}"/>
              </a:ext>
            </a:extLst>
          </p:cNvPr>
          <p:cNvSpPr txBox="1"/>
          <p:nvPr/>
        </p:nvSpPr>
        <p:spPr>
          <a:xfrm>
            <a:off x="249204" y="1669928"/>
            <a:ext cx="7275719" cy="2964914"/>
          </a:xfrm>
          <a:prstGeom prst="rect">
            <a:avLst/>
          </a:prstGeom>
          <a:noFill/>
        </p:spPr>
        <p:txBody>
          <a:bodyPr wrap="square" rtlCol="0">
            <a:spAutoFit/>
          </a:bodyPr>
          <a:lstStyle/>
          <a:p>
            <a:pPr marL="342900" indent="-342900">
              <a:spcAft>
                <a:spcPts val="400"/>
              </a:spcAft>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Consumption during pregnancy has been shown to alter the placenta, reduce placental weight and increase the risk of the placenta detaching</a:t>
            </a:r>
          </a:p>
          <a:p>
            <a:pPr marL="342900" indent="-342900">
              <a:spcAft>
                <a:spcPts val="400"/>
              </a:spcAft>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The placenta is not a barrier to substances entering the foetal circulation and is equal to the mothers’ blood concentration within an hour</a:t>
            </a:r>
          </a:p>
          <a:p>
            <a:pPr marL="342900" indent="-342900">
              <a:spcAft>
                <a:spcPts val="400"/>
              </a:spcAft>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All types of substances have the potential to impact the developing baby, and no threshold level or amount has been established as safe during pregnancy</a:t>
            </a:r>
          </a:p>
        </p:txBody>
      </p:sp>
      <p:pic>
        <p:nvPicPr>
          <p:cNvPr id="5" name="Picture 4" descr="A pregnant person drinking from a bottle&#10;&#10;Description automatically generated">
            <a:extLst>
              <a:ext uri="{FF2B5EF4-FFF2-40B4-BE49-F238E27FC236}">
                <a16:creationId xmlns:a16="http://schemas.microsoft.com/office/drawing/2014/main" id="{14057F93-10F2-58F6-AA67-5BA7851BDA6B}"/>
              </a:ext>
            </a:extLst>
          </p:cNvPr>
          <p:cNvPicPr>
            <a:picLocks noChangeAspect="1"/>
          </p:cNvPicPr>
          <p:nvPr/>
        </p:nvPicPr>
        <p:blipFill rotWithShape="1">
          <a:blip r:embed="rId3">
            <a:extLst>
              <a:ext uri="{28A0092B-C50C-407E-A947-70E740481C1C}">
                <a14:useLocalDpi xmlns:a14="http://schemas.microsoft.com/office/drawing/2010/main" val="0"/>
              </a:ext>
            </a:extLst>
          </a:blip>
          <a:srcRect l="14698" r="2063"/>
          <a:stretch/>
        </p:blipFill>
        <p:spPr>
          <a:xfrm>
            <a:off x="7783063" y="684908"/>
            <a:ext cx="4261763" cy="5793910"/>
          </a:xfrm>
          <a:prstGeom prst="rect">
            <a:avLst/>
          </a:prstGeom>
        </p:spPr>
      </p:pic>
    </p:spTree>
    <p:extLst>
      <p:ext uri="{BB962C8B-B14F-4D97-AF65-F5344CB8AC3E}">
        <p14:creationId xmlns:p14="http://schemas.microsoft.com/office/powerpoint/2010/main" val="16109139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4FA755-F028-B370-26EC-75B154F673BE}"/>
              </a:ext>
            </a:extLst>
          </p:cNvPr>
          <p:cNvSpPr/>
          <p:nvPr/>
        </p:nvSpPr>
        <p:spPr>
          <a:xfrm>
            <a:off x="9453093" y="5808372"/>
            <a:ext cx="2627290" cy="734096"/>
          </a:xfrm>
          <a:prstGeom prst="rect">
            <a:avLst/>
          </a:prstGeom>
          <a:solidFill>
            <a:srgbClr val="FCFC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3" name="Picture 2" descr="A diagram of the fetus&#10;&#10;Description automatically generated">
            <a:extLst>
              <a:ext uri="{FF2B5EF4-FFF2-40B4-BE49-F238E27FC236}">
                <a16:creationId xmlns:a16="http://schemas.microsoft.com/office/drawing/2014/main" id="{BBAB3179-6138-D37F-CEF9-F566FAA1872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43437" y="494456"/>
            <a:ext cx="9338715" cy="6453696"/>
          </a:xfrm>
          <a:prstGeom prst="rect">
            <a:avLst/>
          </a:prstGeom>
        </p:spPr>
      </p:pic>
      <p:sp>
        <p:nvSpPr>
          <p:cNvPr id="2" name="Title 1">
            <a:extLst>
              <a:ext uri="{FF2B5EF4-FFF2-40B4-BE49-F238E27FC236}">
                <a16:creationId xmlns:a16="http://schemas.microsoft.com/office/drawing/2014/main" id="{28B96EBE-FC4A-3EFF-825C-D3BA5543117F}"/>
              </a:ext>
            </a:extLst>
          </p:cNvPr>
          <p:cNvSpPr txBox="1">
            <a:spLocks/>
          </p:cNvSpPr>
          <p:nvPr/>
        </p:nvSpPr>
        <p:spPr bwMode="auto">
          <a:xfrm>
            <a:off x="420006" y="856187"/>
            <a:ext cx="6571922" cy="1035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2500" lnSpcReduction="20000"/>
          </a:bodyPr>
          <a:lstStyle>
            <a:lvl1pPr algn="l" defTabSz="457200" rtl="0" eaLnBrk="1" fontAlgn="base" hangingPunct="1">
              <a:spcBef>
                <a:spcPct val="0"/>
              </a:spcBef>
              <a:spcAft>
                <a:spcPct val="0"/>
              </a:spcAft>
              <a:defRPr sz="3600" kern="1200">
                <a:solidFill>
                  <a:srgbClr val="9F4879"/>
                </a:solidFill>
                <a:latin typeface="+mj-lt"/>
                <a:ea typeface="MS PGothic" pitchFamily="34" charset="-128"/>
                <a:cs typeface="MS PGothic" panose="020B0600070205080204" pitchFamily="34" charset="-128"/>
              </a:defRPr>
            </a:lvl1pPr>
            <a:lvl2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2pPr>
            <a:lvl3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3pPr>
            <a:lvl4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4pPr>
            <a:lvl5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5pPr>
            <a:lvl6pPr marL="4572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6pPr>
            <a:lvl7pPr marL="9144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7pPr>
            <a:lvl8pPr marL="13716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8pPr>
            <a:lvl9pPr marL="18288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9pPr>
          </a:lstStyle>
          <a:p>
            <a:r>
              <a:rPr lang="en-AU" sz="4000" dirty="0">
                <a:solidFill>
                  <a:schemeClr val="tx1"/>
                </a:solidFill>
                <a:latin typeface="+mn-lt"/>
                <a:cs typeface="Calibri Light" panose="020F0302020204030204" pitchFamily="34" charset="0"/>
              </a:rPr>
              <a:t>Impact on </a:t>
            </a:r>
            <a:br>
              <a:rPr lang="en-AU" sz="4000" dirty="0">
                <a:solidFill>
                  <a:schemeClr val="tx1"/>
                </a:solidFill>
                <a:latin typeface="+mn-lt"/>
                <a:cs typeface="Calibri Light" panose="020F0302020204030204" pitchFamily="34" charset="0"/>
              </a:rPr>
            </a:br>
            <a:r>
              <a:rPr lang="en-AU" sz="4000" dirty="0">
                <a:solidFill>
                  <a:schemeClr val="tx1"/>
                </a:solidFill>
                <a:latin typeface="+mn-lt"/>
                <a:cs typeface="Calibri Light" panose="020F0302020204030204" pitchFamily="34" charset="0"/>
              </a:rPr>
              <a:t>children in utero </a:t>
            </a:r>
          </a:p>
        </p:txBody>
      </p:sp>
    </p:spTree>
    <p:extLst>
      <p:ext uri="{BB962C8B-B14F-4D97-AF65-F5344CB8AC3E}">
        <p14:creationId xmlns:p14="http://schemas.microsoft.com/office/powerpoint/2010/main" val="1064458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35A72-6ABB-5619-32C4-5F41AFF0D4F4}"/>
              </a:ext>
            </a:extLst>
          </p:cNvPr>
          <p:cNvSpPr txBox="1">
            <a:spLocks/>
          </p:cNvSpPr>
          <p:nvPr/>
        </p:nvSpPr>
        <p:spPr bwMode="auto">
          <a:xfrm>
            <a:off x="1780445" y="3517858"/>
            <a:ext cx="8991939" cy="1035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457200" rtl="0" eaLnBrk="1" fontAlgn="base" hangingPunct="1">
              <a:spcBef>
                <a:spcPct val="0"/>
              </a:spcBef>
              <a:spcAft>
                <a:spcPct val="0"/>
              </a:spcAft>
              <a:defRPr sz="3600" kern="1200">
                <a:solidFill>
                  <a:srgbClr val="9F4879"/>
                </a:solidFill>
                <a:latin typeface="+mj-lt"/>
                <a:ea typeface="MS PGothic" pitchFamily="34" charset="-128"/>
                <a:cs typeface="MS PGothic" panose="020B0600070205080204" pitchFamily="34" charset="-128"/>
              </a:defRPr>
            </a:lvl1pPr>
            <a:lvl2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2pPr>
            <a:lvl3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3pPr>
            <a:lvl4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4pPr>
            <a:lvl5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5pPr>
            <a:lvl6pPr marL="4572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6pPr>
            <a:lvl7pPr marL="9144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7pPr>
            <a:lvl8pPr marL="13716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8pPr>
            <a:lvl9pPr marL="18288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9pPr>
          </a:lstStyle>
          <a:p>
            <a:pPr algn="ctr"/>
            <a:r>
              <a:rPr lang="en-AU" sz="7200" dirty="0">
                <a:solidFill>
                  <a:srgbClr val="9E4879"/>
                </a:solidFill>
                <a:latin typeface="+mn-lt"/>
                <a:cs typeface="Calibri Light" panose="020F0302020204030204" pitchFamily="34" charset="0"/>
                <a:hlinkClick r:id="rId3"/>
              </a:rPr>
              <a:t>The effects of FASD on carers and families</a:t>
            </a:r>
            <a:endParaRPr lang="en-AU" sz="7200" dirty="0">
              <a:solidFill>
                <a:srgbClr val="9E4879"/>
              </a:solidFill>
              <a:latin typeface="+mn-lt"/>
              <a:cs typeface="Calibri Light" panose="020F0302020204030204" pitchFamily="34" charset="0"/>
            </a:endParaRPr>
          </a:p>
        </p:txBody>
      </p:sp>
      <p:pic>
        <p:nvPicPr>
          <p:cNvPr id="4" name="Picture 3">
            <a:hlinkClick r:id="rId3"/>
            <a:extLst>
              <a:ext uri="{FF2B5EF4-FFF2-40B4-BE49-F238E27FC236}">
                <a16:creationId xmlns:a16="http://schemas.microsoft.com/office/drawing/2014/main" id="{9D8CBC94-FCAD-C417-818D-67347F075419}"/>
              </a:ext>
            </a:extLst>
          </p:cNvPr>
          <p:cNvPicPr>
            <a:picLocks noChangeAspect="1"/>
          </p:cNvPicPr>
          <p:nvPr/>
        </p:nvPicPr>
        <p:blipFill>
          <a:blip r:embed="rId4"/>
          <a:stretch>
            <a:fillRect/>
          </a:stretch>
        </p:blipFill>
        <p:spPr>
          <a:xfrm>
            <a:off x="3442179" y="1526218"/>
            <a:ext cx="4781550" cy="1200150"/>
          </a:xfrm>
          <a:prstGeom prst="rect">
            <a:avLst/>
          </a:prstGeom>
        </p:spPr>
      </p:pic>
    </p:spTree>
    <p:extLst>
      <p:ext uri="{BB962C8B-B14F-4D97-AF65-F5344CB8AC3E}">
        <p14:creationId xmlns:p14="http://schemas.microsoft.com/office/powerpoint/2010/main" val="24408890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EAA4A-03D6-764D-CB01-F577ED3D7BFD}"/>
              </a:ext>
            </a:extLst>
          </p:cNvPr>
          <p:cNvSpPr>
            <a:spLocks noGrp="1"/>
          </p:cNvSpPr>
          <p:nvPr>
            <p:ph type="title"/>
          </p:nvPr>
        </p:nvSpPr>
        <p:spPr>
          <a:xfrm>
            <a:off x="3984770" y="2389943"/>
            <a:ext cx="4967844" cy="657225"/>
          </a:xfrm>
        </p:spPr>
        <p:txBody>
          <a:bodyPr/>
          <a:lstStyle/>
          <a:p>
            <a:r>
              <a:rPr lang="en-AU" sz="7200" dirty="0">
                <a:solidFill>
                  <a:srgbClr val="9E4879"/>
                </a:solidFill>
                <a:latin typeface="+mn-lt"/>
              </a:rPr>
              <a:t>Story circle</a:t>
            </a:r>
          </a:p>
        </p:txBody>
      </p:sp>
      <p:sp>
        <p:nvSpPr>
          <p:cNvPr id="3" name="Content Placeholder 2">
            <a:extLst>
              <a:ext uri="{FF2B5EF4-FFF2-40B4-BE49-F238E27FC236}">
                <a16:creationId xmlns:a16="http://schemas.microsoft.com/office/drawing/2014/main" id="{BFB951F9-5C0E-5820-B2BF-76CE70433A10}"/>
              </a:ext>
            </a:extLst>
          </p:cNvPr>
          <p:cNvSpPr>
            <a:spLocks noGrp="1"/>
          </p:cNvSpPr>
          <p:nvPr>
            <p:ph idx="1"/>
          </p:nvPr>
        </p:nvSpPr>
        <p:spPr/>
        <p:txBody>
          <a:bodyPr/>
          <a:lstStyle/>
          <a:p>
            <a:pPr marL="0" indent="0">
              <a:buNone/>
            </a:pPr>
            <a:r>
              <a:rPr lang="en-AU" dirty="0"/>
              <a:t> </a:t>
            </a:r>
          </a:p>
        </p:txBody>
      </p:sp>
      <p:cxnSp>
        <p:nvCxnSpPr>
          <p:cNvPr id="4" name="Straight Connector 3">
            <a:extLst>
              <a:ext uri="{FF2B5EF4-FFF2-40B4-BE49-F238E27FC236}">
                <a16:creationId xmlns:a16="http://schemas.microsoft.com/office/drawing/2014/main" id="{14670BE3-8280-0E36-9BEC-850C901F0C24}"/>
              </a:ext>
            </a:extLst>
          </p:cNvPr>
          <p:cNvCxnSpPr>
            <a:cxnSpLocks/>
          </p:cNvCxnSpPr>
          <p:nvPr/>
        </p:nvCxnSpPr>
        <p:spPr>
          <a:xfrm>
            <a:off x="4338084" y="3684181"/>
            <a:ext cx="3315585" cy="0"/>
          </a:xfrm>
          <a:prstGeom prst="line">
            <a:avLst/>
          </a:prstGeom>
          <a:noFill/>
          <a:ln w="12700" cap="flat" cmpd="sng" algn="ctr">
            <a:solidFill>
              <a:srgbClr val="9F4879"/>
            </a:solidFill>
            <a:prstDash val="sysDot"/>
            <a:miter lim="800000"/>
          </a:ln>
          <a:effectLst/>
        </p:spPr>
      </p:cxnSp>
    </p:spTree>
    <p:extLst>
      <p:ext uri="{BB962C8B-B14F-4D97-AF65-F5344CB8AC3E}">
        <p14:creationId xmlns:p14="http://schemas.microsoft.com/office/powerpoint/2010/main" val="1551041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2B11D-F929-19FE-83F3-7A5FC75DDC3F}"/>
              </a:ext>
            </a:extLst>
          </p:cNvPr>
          <p:cNvSpPr txBox="1">
            <a:spLocks/>
          </p:cNvSpPr>
          <p:nvPr/>
        </p:nvSpPr>
        <p:spPr bwMode="auto">
          <a:xfrm>
            <a:off x="5769162" y="1352034"/>
            <a:ext cx="6264622" cy="1035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457200" rtl="0" eaLnBrk="1" fontAlgn="base" hangingPunct="1">
              <a:spcBef>
                <a:spcPct val="0"/>
              </a:spcBef>
              <a:spcAft>
                <a:spcPct val="0"/>
              </a:spcAft>
              <a:defRPr sz="3600" kern="1200">
                <a:solidFill>
                  <a:srgbClr val="9F4879"/>
                </a:solidFill>
                <a:latin typeface="+mj-lt"/>
                <a:ea typeface="MS PGothic" pitchFamily="34" charset="-128"/>
                <a:cs typeface="MS PGothic" panose="020B0600070205080204" pitchFamily="34" charset="-128"/>
              </a:defRPr>
            </a:lvl1pPr>
            <a:lvl2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2pPr>
            <a:lvl3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3pPr>
            <a:lvl4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4pPr>
            <a:lvl5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5pPr>
            <a:lvl6pPr marL="4572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6pPr>
            <a:lvl7pPr marL="9144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7pPr>
            <a:lvl8pPr marL="13716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8pPr>
            <a:lvl9pPr marL="18288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9pPr>
          </a:lstStyle>
          <a:p>
            <a:r>
              <a:rPr lang="en-AU" sz="4000" dirty="0">
                <a:solidFill>
                  <a:schemeClr val="tx1"/>
                </a:solidFill>
                <a:latin typeface="+mn-lt"/>
                <a:cs typeface="Calibri Light" panose="020F0302020204030204" pitchFamily="34" charset="0"/>
              </a:rPr>
              <a:t>Impact on children’s development and behaviour </a:t>
            </a:r>
          </a:p>
        </p:txBody>
      </p:sp>
      <p:sp>
        <p:nvSpPr>
          <p:cNvPr id="3" name="TextBox 2">
            <a:extLst>
              <a:ext uri="{FF2B5EF4-FFF2-40B4-BE49-F238E27FC236}">
                <a16:creationId xmlns:a16="http://schemas.microsoft.com/office/drawing/2014/main" id="{623BEBED-FB5C-3269-D3FB-C6960974E6C4}"/>
              </a:ext>
            </a:extLst>
          </p:cNvPr>
          <p:cNvSpPr txBox="1"/>
          <p:nvPr/>
        </p:nvSpPr>
        <p:spPr>
          <a:xfrm>
            <a:off x="5823432" y="3665891"/>
            <a:ext cx="4420998" cy="1938992"/>
          </a:xfrm>
          <a:prstGeom prst="rect">
            <a:avLst/>
          </a:prstGeom>
          <a:noFill/>
        </p:spPr>
        <p:txBody>
          <a:bodyPr wrap="square" rtlCol="0">
            <a:spAutoFit/>
          </a:bodyPr>
          <a:lstStyle/>
          <a:p>
            <a:pPr marL="342900" indent="-34290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Memory</a:t>
            </a:r>
          </a:p>
          <a:p>
            <a:pPr marL="342900" indent="-34290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Impulse control</a:t>
            </a:r>
          </a:p>
          <a:p>
            <a:pPr marL="342900" indent="-34290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Sensory needs </a:t>
            </a:r>
          </a:p>
          <a:p>
            <a:pPr marL="342900" indent="-34290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Sleeping and eating</a:t>
            </a:r>
          </a:p>
          <a:p>
            <a:pPr marL="342900" indent="-34290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Information processing</a:t>
            </a:r>
          </a:p>
          <a:p>
            <a:pPr marL="342900" indent="-34290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Speech/language</a:t>
            </a:r>
          </a:p>
        </p:txBody>
      </p:sp>
      <p:pic>
        <p:nvPicPr>
          <p:cNvPr id="5" name="Picture 4" descr="A person holding a baby&#10;&#10;Description automatically generated">
            <a:extLst>
              <a:ext uri="{FF2B5EF4-FFF2-40B4-BE49-F238E27FC236}">
                <a16:creationId xmlns:a16="http://schemas.microsoft.com/office/drawing/2014/main" id="{19C3CFDF-2C81-C629-72EF-EEC349CA249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072" r="23076"/>
          <a:stretch/>
        </p:blipFill>
        <p:spPr>
          <a:xfrm>
            <a:off x="158216" y="691116"/>
            <a:ext cx="5049467" cy="5825167"/>
          </a:xfrm>
          <a:prstGeom prst="rect">
            <a:avLst/>
          </a:prstGeom>
        </p:spPr>
      </p:pic>
      <p:sp>
        <p:nvSpPr>
          <p:cNvPr id="4" name="TextBox 3">
            <a:extLst>
              <a:ext uri="{FF2B5EF4-FFF2-40B4-BE49-F238E27FC236}">
                <a16:creationId xmlns:a16="http://schemas.microsoft.com/office/drawing/2014/main" id="{5385DF15-9135-DA92-A4CD-0CB62D1695A0}"/>
              </a:ext>
            </a:extLst>
          </p:cNvPr>
          <p:cNvSpPr txBox="1"/>
          <p:nvPr/>
        </p:nvSpPr>
        <p:spPr>
          <a:xfrm>
            <a:off x="5823432" y="2519049"/>
            <a:ext cx="6147530" cy="1015663"/>
          </a:xfrm>
          <a:prstGeom prst="rect">
            <a:avLst/>
          </a:prstGeom>
          <a:noFill/>
        </p:spPr>
        <p:txBody>
          <a:bodyPr wrap="square" rtlCol="0">
            <a:spAutoFit/>
          </a:bodyPr>
          <a:lstStyle/>
          <a:p>
            <a:r>
              <a:rPr lang="en-AU" sz="2000" dirty="0">
                <a:solidFill>
                  <a:schemeClr val="tx1"/>
                </a:solidFill>
                <a:effectLst/>
                <a:latin typeface="Calibri Light" panose="020F0302020204030204" pitchFamily="34" charset="0"/>
                <a:cs typeface="Calibri Light" panose="020F0302020204030204" pitchFamily="34" charset="0"/>
              </a:rPr>
              <a:t>We know that </a:t>
            </a:r>
            <a:r>
              <a:rPr lang="en-AU" sz="2000" dirty="0">
                <a:latin typeface="Calibri Light" panose="020F0302020204030204" pitchFamily="34" charset="0"/>
                <a:cs typeface="Calibri Light" panose="020F0302020204030204" pitchFamily="34" charset="0"/>
              </a:rPr>
              <a:t>exposure to parental substance use </a:t>
            </a:r>
            <a:r>
              <a:rPr lang="en-AU" sz="2000" dirty="0">
                <a:solidFill>
                  <a:schemeClr val="tx1"/>
                </a:solidFill>
                <a:effectLst/>
                <a:latin typeface="Calibri Light" panose="020F0302020204030204" pitchFamily="34" charset="0"/>
                <a:cs typeface="Calibri Light" panose="020F0302020204030204" pitchFamily="34" charset="0"/>
              </a:rPr>
              <a:t>in early childhood will impact on child development, particularly brain development: </a:t>
            </a:r>
            <a:endParaRPr lang="en-AU" sz="2000" dirty="0">
              <a:solidFill>
                <a:schemeClr val="tx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896723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7DF530-11D3-B6C1-1917-A4C7910B819A}"/>
              </a:ext>
            </a:extLst>
          </p:cNvPr>
          <p:cNvSpPr/>
          <p:nvPr/>
        </p:nvSpPr>
        <p:spPr>
          <a:xfrm>
            <a:off x="9564710" y="5808372"/>
            <a:ext cx="2627290" cy="734096"/>
          </a:xfrm>
          <a:prstGeom prst="rect">
            <a:avLst/>
          </a:prstGeom>
          <a:solidFill>
            <a:srgbClr val="FCFC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1E859D29-567E-71B0-39B8-9477FEBFD95E}"/>
              </a:ext>
            </a:extLst>
          </p:cNvPr>
          <p:cNvSpPr txBox="1">
            <a:spLocks/>
          </p:cNvSpPr>
          <p:nvPr/>
        </p:nvSpPr>
        <p:spPr bwMode="auto">
          <a:xfrm>
            <a:off x="502284" y="1287246"/>
            <a:ext cx="8404391" cy="1035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457200" rtl="0" eaLnBrk="1" fontAlgn="base" hangingPunct="1">
              <a:spcBef>
                <a:spcPct val="0"/>
              </a:spcBef>
              <a:spcAft>
                <a:spcPct val="0"/>
              </a:spcAft>
              <a:defRPr sz="3600" kern="1200">
                <a:solidFill>
                  <a:srgbClr val="9F4879"/>
                </a:solidFill>
                <a:latin typeface="+mj-lt"/>
                <a:ea typeface="MS PGothic" pitchFamily="34" charset="-128"/>
                <a:cs typeface="MS PGothic" panose="020B0600070205080204" pitchFamily="34" charset="-128"/>
              </a:defRPr>
            </a:lvl1pPr>
            <a:lvl2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2pPr>
            <a:lvl3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3pPr>
            <a:lvl4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4pPr>
            <a:lvl5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5pPr>
            <a:lvl6pPr marL="4572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6pPr>
            <a:lvl7pPr marL="9144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7pPr>
            <a:lvl8pPr marL="13716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8pPr>
            <a:lvl9pPr marL="18288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9pPr>
          </a:lstStyle>
          <a:p>
            <a:pPr>
              <a:spcAft>
                <a:spcPts val="1000"/>
              </a:spcAft>
            </a:pPr>
            <a:r>
              <a:rPr lang="en-AU" sz="4000" dirty="0">
                <a:solidFill>
                  <a:schemeClr val="tx1"/>
                </a:solidFill>
                <a:latin typeface="+mn-lt"/>
                <a:cs typeface="Calibri Light" panose="020F0302020204030204" pitchFamily="34" charset="0"/>
              </a:rPr>
              <a:t>      Memory</a:t>
            </a:r>
          </a:p>
          <a:p>
            <a:endParaRPr lang="en-AU" sz="4000" dirty="0">
              <a:solidFill>
                <a:schemeClr val="tx1"/>
              </a:solidFill>
              <a:latin typeface="+mn-lt"/>
              <a:cs typeface="Calibri Light" panose="020F0302020204030204" pitchFamily="34" charset="0"/>
            </a:endParaRPr>
          </a:p>
        </p:txBody>
      </p:sp>
      <p:pic>
        <p:nvPicPr>
          <p:cNvPr id="5" name="Graphic 4" descr="Brain with solid fill">
            <a:extLst>
              <a:ext uri="{FF2B5EF4-FFF2-40B4-BE49-F238E27FC236}">
                <a16:creationId xmlns:a16="http://schemas.microsoft.com/office/drawing/2014/main" id="{7E7C2331-B159-C2FB-AE51-CC36583F11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8038" y="1053110"/>
            <a:ext cx="663688" cy="663688"/>
          </a:xfrm>
          <a:prstGeom prst="rect">
            <a:avLst/>
          </a:prstGeom>
        </p:spPr>
      </p:pic>
      <p:cxnSp>
        <p:nvCxnSpPr>
          <p:cNvPr id="4" name="Straight Connector 3">
            <a:extLst>
              <a:ext uri="{FF2B5EF4-FFF2-40B4-BE49-F238E27FC236}">
                <a16:creationId xmlns:a16="http://schemas.microsoft.com/office/drawing/2014/main" id="{84D193CF-637E-28BE-B47E-797EC8058D39}"/>
              </a:ext>
            </a:extLst>
          </p:cNvPr>
          <p:cNvCxnSpPr>
            <a:cxnSpLocks/>
          </p:cNvCxnSpPr>
          <p:nvPr/>
        </p:nvCxnSpPr>
        <p:spPr>
          <a:xfrm>
            <a:off x="1302185" y="1632021"/>
            <a:ext cx="1834420" cy="0"/>
          </a:xfrm>
          <a:prstGeom prst="line">
            <a:avLst/>
          </a:prstGeom>
          <a:noFill/>
          <a:ln w="12700" cap="flat" cmpd="sng" algn="ctr">
            <a:solidFill>
              <a:srgbClr val="9F4879"/>
            </a:solidFill>
            <a:prstDash val="sysDot"/>
            <a:miter lim="800000"/>
          </a:ln>
          <a:effectLst/>
        </p:spPr>
      </p:cxnSp>
      <p:sp>
        <p:nvSpPr>
          <p:cNvPr id="7" name="TextBox 6">
            <a:extLst>
              <a:ext uri="{FF2B5EF4-FFF2-40B4-BE49-F238E27FC236}">
                <a16:creationId xmlns:a16="http://schemas.microsoft.com/office/drawing/2014/main" id="{E7751307-81E4-0FB2-94A4-FD6E73B2E74C}"/>
              </a:ext>
            </a:extLst>
          </p:cNvPr>
          <p:cNvSpPr txBox="1"/>
          <p:nvPr/>
        </p:nvSpPr>
        <p:spPr>
          <a:xfrm>
            <a:off x="502284" y="2061573"/>
            <a:ext cx="5971010" cy="4403770"/>
          </a:xfrm>
          <a:prstGeom prst="rect">
            <a:avLst/>
          </a:prstGeom>
          <a:noFill/>
        </p:spPr>
        <p:txBody>
          <a:bodyPr wrap="square" rtlCol="0">
            <a:spAutoFit/>
          </a:bodyPr>
          <a:lstStyle/>
          <a:p>
            <a:pPr>
              <a:spcAft>
                <a:spcPts val="500"/>
              </a:spcAft>
            </a:pPr>
            <a:r>
              <a:rPr lang="en-AU" sz="2000" dirty="0">
                <a:latin typeface="Calibri Light" panose="020F0302020204030204" pitchFamily="34" charset="0"/>
                <a:cs typeface="Calibri Light" panose="020F0302020204030204" pitchFamily="34" charset="0"/>
              </a:rPr>
              <a:t>Some behaviours you may notice in children and young people with challenges with memory are:</a:t>
            </a:r>
          </a:p>
          <a:p>
            <a:pPr marL="285750" indent="-28575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Difficulty concentrating</a:t>
            </a:r>
          </a:p>
          <a:p>
            <a:pPr marL="285750" indent="-28575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Difficulty with spelling and comprehension </a:t>
            </a:r>
          </a:p>
          <a:p>
            <a:pPr marL="285750" indent="-28575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Challenges with following directions or forgetting instructions</a:t>
            </a:r>
          </a:p>
          <a:p>
            <a:pPr marL="285750" indent="-28575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Remembering only specific details about what is said</a:t>
            </a:r>
          </a:p>
          <a:p>
            <a:pPr marL="285750" indent="-28575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Appearing to regress with previously learnt skills</a:t>
            </a:r>
          </a:p>
          <a:p>
            <a:pPr marL="285750" indent="-28575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Appearing distracted or becoming distracted part way through an activity </a:t>
            </a:r>
          </a:p>
          <a:p>
            <a:pPr marL="285750" indent="-28575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Restlessness or fidgeting </a:t>
            </a:r>
          </a:p>
          <a:p>
            <a:pPr marL="285750" indent="-28575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Overwhelm and outbursts </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p:txBody>
      </p:sp>
      <p:pic>
        <p:nvPicPr>
          <p:cNvPr id="8" name="Picture 7" descr="A person and a child writing on a piece of paper&#10;&#10;Description automatically generated">
            <a:extLst>
              <a:ext uri="{FF2B5EF4-FFF2-40B4-BE49-F238E27FC236}">
                <a16:creationId xmlns:a16="http://schemas.microsoft.com/office/drawing/2014/main" id="{EFADBADE-0A73-5475-E511-8F9629D916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691" r="28622"/>
          <a:stretch/>
        </p:blipFill>
        <p:spPr>
          <a:xfrm>
            <a:off x="7062135" y="665854"/>
            <a:ext cx="5005149" cy="5876614"/>
          </a:xfrm>
          <a:prstGeom prst="rect">
            <a:avLst/>
          </a:prstGeom>
        </p:spPr>
      </p:pic>
    </p:spTree>
    <p:extLst>
      <p:ext uri="{BB962C8B-B14F-4D97-AF65-F5344CB8AC3E}">
        <p14:creationId xmlns:p14="http://schemas.microsoft.com/office/powerpoint/2010/main" val="1996670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a:extLst>
              <a:ext uri="{FF2B5EF4-FFF2-40B4-BE49-F238E27FC236}">
                <a16:creationId xmlns:a16="http://schemas.microsoft.com/office/drawing/2014/main" id="{A0CC0996-73C3-4784-81B0-E9C4062C14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3296499"/>
            <a:ext cx="12192000" cy="3745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DDF394E9-DB58-4BA5-8363-7CF87974C79F}"/>
              </a:ext>
            </a:extLst>
          </p:cNvPr>
          <p:cNvSpPr txBox="1">
            <a:spLocks/>
          </p:cNvSpPr>
          <p:nvPr/>
        </p:nvSpPr>
        <p:spPr>
          <a:xfrm>
            <a:off x="540598" y="910958"/>
            <a:ext cx="11110804" cy="7246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AU" sz="4000" dirty="0">
                <a:solidFill>
                  <a:prstClr val="black"/>
                </a:solidFill>
                <a:latin typeface="+mn-lt"/>
              </a:rPr>
              <a:t>Acknowledgement</a:t>
            </a:r>
          </a:p>
        </p:txBody>
      </p:sp>
      <p:sp>
        <p:nvSpPr>
          <p:cNvPr id="4" name="Title 1">
            <a:extLst>
              <a:ext uri="{FF2B5EF4-FFF2-40B4-BE49-F238E27FC236}">
                <a16:creationId xmlns:a16="http://schemas.microsoft.com/office/drawing/2014/main" id="{FD8DCDC7-B8BA-40E0-8EB8-C06E41AA9625}"/>
              </a:ext>
            </a:extLst>
          </p:cNvPr>
          <p:cNvSpPr txBox="1">
            <a:spLocks/>
          </p:cNvSpPr>
          <p:nvPr/>
        </p:nvSpPr>
        <p:spPr>
          <a:xfrm>
            <a:off x="540598" y="1635652"/>
            <a:ext cx="10868760" cy="392879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200" b="0" i="0" u="none" strike="noStrike" kern="1200" cap="none" spc="0" normalizeH="0" baseline="0" noProof="0" dirty="0">
                <a:ln>
                  <a:noFill/>
                </a:ln>
                <a:solidFill>
                  <a:prstClr val="black"/>
                </a:solidFill>
                <a:effectLst/>
                <a:uLnTx/>
                <a:uFillTx/>
                <a:latin typeface="Calibri Light" panose="020F0302020204030204"/>
                <a:ea typeface="+mj-ea"/>
                <a:cs typeface="+mj-cs"/>
              </a:rPr>
              <a:t>In the spirit of reconciliation, we acknowledge the Traditional Owners of the land on which we meet today and their connections to their land, seas and waters. We pay our respect to their Elders past, present and emerging and extend that respect to all Aboriginal and Torres Strait Islander peoples here today</a:t>
            </a:r>
          </a:p>
        </p:txBody>
      </p:sp>
      <p:pic>
        <p:nvPicPr>
          <p:cNvPr id="5" name="Picture 3">
            <a:extLst>
              <a:ext uri="{FF2B5EF4-FFF2-40B4-BE49-F238E27FC236}">
                <a16:creationId xmlns:a16="http://schemas.microsoft.com/office/drawing/2014/main" id="{89B07B25-ACC4-4B43-913F-2DD5CAB9EA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0"/>
            <a:ext cx="12192000" cy="54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97012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99343D-A729-3F84-31E7-D65058B87CB8}"/>
              </a:ext>
            </a:extLst>
          </p:cNvPr>
          <p:cNvSpPr/>
          <p:nvPr/>
        </p:nvSpPr>
        <p:spPr>
          <a:xfrm>
            <a:off x="9564710" y="5808372"/>
            <a:ext cx="2627290" cy="734096"/>
          </a:xfrm>
          <a:prstGeom prst="rect">
            <a:avLst/>
          </a:prstGeom>
          <a:solidFill>
            <a:srgbClr val="FCFC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3B585BED-C4C0-310D-BB5D-543E6BFA2F54}"/>
              </a:ext>
            </a:extLst>
          </p:cNvPr>
          <p:cNvSpPr txBox="1">
            <a:spLocks/>
          </p:cNvSpPr>
          <p:nvPr/>
        </p:nvSpPr>
        <p:spPr bwMode="auto">
          <a:xfrm>
            <a:off x="6223640" y="659185"/>
            <a:ext cx="4301918" cy="1035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457200" rtl="0" eaLnBrk="1" fontAlgn="base" hangingPunct="1">
              <a:spcBef>
                <a:spcPct val="0"/>
              </a:spcBef>
              <a:spcAft>
                <a:spcPct val="0"/>
              </a:spcAft>
              <a:defRPr sz="3600" kern="1200">
                <a:solidFill>
                  <a:srgbClr val="9F4879"/>
                </a:solidFill>
                <a:latin typeface="+mj-lt"/>
                <a:ea typeface="MS PGothic" pitchFamily="34" charset="-128"/>
                <a:cs typeface="MS PGothic" panose="020B0600070205080204" pitchFamily="34" charset="-128"/>
              </a:defRPr>
            </a:lvl1pPr>
            <a:lvl2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2pPr>
            <a:lvl3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3pPr>
            <a:lvl4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4pPr>
            <a:lvl5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5pPr>
            <a:lvl6pPr marL="4572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6pPr>
            <a:lvl7pPr marL="9144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7pPr>
            <a:lvl8pPr marL="13716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8pPr>
            <a:lvl9pPr marL="18288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9pPr>
          </a:lstStyle>
          <a:p>
            <a:pPr>
              <a:spcAft>
                <a:spcPts val="1000"/>
              </a:spcAft>
            </a:pPr>
            <a:r>
              <a:rPr lang="en-AU" sz="4000" dirty="0">
                <a:solidFill>
                  <a:schemeClr val="tx1"/>
                </a:solidFill>
                <a:latin typeface="+mn-lt"/>
                <a:cs typeface="Calibri Light" panose="020F0302020204030204" pitchFamily="34" charset="0"/>
              </a:rPr>
              <a:t>     Impulse control</a:t>
            </a:r>
          </a:p>
        </p:txBody>
      </p:sp>
      <p:pic>
        <p:nvPicPr>
          <p:cNvPr id="6" name="Graphic 5" descr="Raised hand with solid fill">
            <a:extLst>
              <a:ext uri="{FF2B5EF4-FFF2-40B4-BE49-F238E27FC236}">
                <a16:creationId xmlns:a16="http://schemas.microsoft.com/office/drawing/2014/main" id="{ADF26544-B7FB-C224-8E34-75DC83E04A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6000" y="917752"/>
            <a:ext cx="601456" cy="601456"/>
          </a:xfrm>
          <a:prstGeom prst="rect">
            <a:avLst/>
          </a:prstGeom>
        </p:spPr>
      </p:pic>
      <p:cxnSp>
        <p:nvCxnSpPr>
          <p:cNvPr id="4" name="Straight Connector 3">
            <a:extLst>
              <a:ext uri="{FF2B5EF4-FFF2-40B4-BE49-F238E27FC236}">
                <a16:creationId xmlns:a16="http://schemas.microsoft.com/office/drawing/2014/main" id="{73CEAEF2-BCB2-F462-C69A-27A97B892AA6}"/>
              </a:ext>
            </a:extLst>
          </p:cNvPr>
          <p:cNvCxnSpPr>
            <a:cxnSpLocks/>
          </p:cNvCxnSpPr>
          <p:nvPr/>
        </p:nvCxnSpPr>
        <p:spPr>
          <a:xfrm>
            <a:off x="6825096" y="1624203"/>
            <a:ext cx="3317276" cy="0"/>
          </a:xfrm>
          <a:prstGeom prst="line">
            <a:avLst/>
          </a:prstGeom>
          <a:noFill/>
          <a:ln w="12700" cap="flat" cmpd="sng" algn="ctr">
            <a:solidFill>
              <a:srgbClr val="9F4879"/>
            </a:solidFill>
            <a:prstDash val="sysDot"/>
            <a:miter lim="800000"/>
          </a:ln>
          <a:effectLst/>
        </p:spPr>
      </p:cxnSp>
      <p:sp>
        <p:nvSpPr>
          <p:cNvPr id="8" name="TextBox 7">
            <a:extLst>
              <a:ext uri="{FF2B5EF4-FFF2-40B4-BE49-F238E27FC236}">
                <a16:creationId xmlns:a16="http://schemas.microsoft.com/office/drawing/2014/main" id="{FDE601E2-9D95-535B-7045-26C1318C8B8F}"/>
              </a:ext>
            </a:extLst>
          </p:cNvPr>
          <p:cNvSpPr txBox="1"/>
          <p:nvPr/>
        </p:nvSpPr>
        <p:spPr>
          <a:xfrm>
            <a:off x="6096000" y="1944851"/>
            <a:ext cx="6069722" cy="4680769"/>
          </a:xfrm>
          <a:prstGeom prst="rect">
            <a:avLst/>
          </a:prstGeom>
          <a:noFill/>
        </p:spPr>
        <p:txBody>
          <a:bodyPr wrap="square" rtlCol="0">
            <a:spAutoFit/>
          </a:bodyPr>
          <a:lstStyle/>
          <a:p>
            <a:pPr>
              <a:spcAft>
                <a:spcPts val="500"/>
              </a:spcAft>
            </a:pPr>
            <a:r>
              <a:rPr lang="en-AU" sz="2000" dirty="0">
                <a:latin typeface="Calibri Light" panose="020F0302020204030204" pitchFamily="34" charset="0"/>
                <a:cs typeface="Calibri Light" panose="020F0302020204030204" pitchFamily="34" charset="0"/>
              </a:rPr>
              <a:t>You may notice children and young people with poor impulse control to display some or all of the following behaviours:</a:t>
            </a:r>
          </a:p>
          <a:p>
            <a:pPr marL="285750" indent="-28575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Poor decision making</a:t>
            </a:r>
          </a:p>
          <a:p>
            <a:pPr marL="285750" indent="-28575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Risk taking behaviours </a:t>
            </a:r>
          </a:p>
          <a:p>
            <a:pPr marL="285750" indent="-28575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Apparent lack of consequence and trouble following rules </a:t>
            </a:r>
          </a:p>
          <a:p>
            <a:pPr marL="285750" indent="-28575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Emotional regulation </a:t>
            </a:r>
          </a:p>
          <a:p>
            <a:pPr marL="285750" indent="-28575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Overreaction to situations</a:t>
            </a:r>
          </a:p>
          <a:p>
            <a:pPr marL="285750" indent="-28575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Aggression</a:t>
            </a:r>
          </a:p>
          <a:p>
            <a:pPr marL="285750" indent="-28575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Attention seeking behaviour </a:t>
            </a:r>
          </a:p>
          <a:p>
            <a:pPr marL="285750" indent="-28575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Challenges with friendships </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p:txBody>
      </p:sp>
      <p:pic>
        <p:nvPicPr>
          <p:cNvPr id="9" name="Picture 8" descr="A group of children playing with blocks&#10;&#10;Description automatically generated">
            <a:extLst>
              <a:ext uri="{FF2B5EF4-FFF2-40B4-BE49-F238E27FC236}">
                <a16:creationId xmlns:a16="http://schemas.microsoft.com/office/drawing/2014/main" id="{E80ADA5D-937E-DE24-10CD-947B1D7B08B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7451"/>
          <a:stretch/>
        </p:blipFill>
        <p:spPr>
          <a:xfrm>
            <a:off x="114936" y="659185"/>
            <a:ext cx="5513968" cy="5883281"/>
          </a:xfrm>
          <a:prstGeom prst="rect">
            <a:avLst/>
          </a:prstGeom>
        </p:spPr>
      </p:pic>
    </p:spTree>
    <p:extLst>
      <p:ext uri="{BB962C8B-B14F-4D97-AF65-F5344CB8AC3E}">
        <p14:creationId xmlns:p14="http://schemas.microsoft.com/office/powerpoint/2010/main" val="1850185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081583-7395-A2DB-2381-A10E99A5C7D1}"/>
              </a:ext>
            </a:extLst>
          </p:cNvPr>
          <p:cNvSpPr/>
          <p:nvPr/>
        </p:nvSpPr>
        <p:spPr>
          <a:xfrm>
            <a:off x="9564710" y="5808372"/>
            <a:ext cx="2627290" cy="734096"/>
          </a:xfrm>
          <a:prstGeom prst="rect">
            <a:avLst/>
          </a:prstGeom>
          <a:solidFill>
            <a:srgbClr val="FCFC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43FD7197-F27F-F9B6-FC44-A171B85E9EC5}"/>
              </a:ext>
            </a:extLst>
          </p:cNvPr>
          <p:cNvSpPr txBox="1">
            <a:spLocks/>
          </p:cNvSpPr>
          <p:nvPr/>
        </p:nvSpPr>
        <p:spPr bwMode="auto">
          <a:xfrm>
            <a:off x="392354" y="804146"/>
            <a:ext cx="4668378" cy="1035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457200" rtl="0" eaLnBrk="1" fontAlgn="base" hangingPunct="1">
              <a:spcBef>
                <a:spcPct val="0"/>
              </a:spcBef>
              <a:spcAft>
                <a:spcPct val="0"/>
              </a:spcAft>
              <a:defRPr sz="3600" kern="1200">
                <a:solidFill>
                  <a:srgbClr val="9F4879"/>
                </a:solidFill>
                <a:latin typeface="+mj-lt"/>
                <a:ea typeface="MS PGothic" pitchFamily="34" charset="-128"/>
                <a:cs typeface="MS PGothic" panose="020B0600070205080204" pitchFamily="34" charset="-128"/>
              </a:defRPr>
            </a:lvl1pPr>
            <a:lvl2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2pPr>
            <a:lvl3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3pPr>
            <a:lvl4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4pPr>
            <a:lvl5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5pPr>
            <a:lvl6pPr marL="4572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6pPr>
            <a:lvl7pPr marL="9144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7pPr>
            <a:lvl8pPr marL="13716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8pPr>
            <a:lvl9pPr marL="18288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9pPr>
          </a:lstStyle>
          <a:p>
            <a:r>
              <a:rPr lang="en-AU" sz="4000" dirty="0">
                <a:solidFill>
                  <a:schemeClr val="tx1"/>
                </a:solidFill>
                <a:latin typeface="+mn-lt"/>
                <a:cs typeface="Calibri Light" panose="020F0302020204030204" pitchFamily="34" charset="0"/>
              </a:rPr>
              <a:t>      Sensory needs</a:t>
            </a:r>
          </a:p>
        </p:txBody>
      </p:sp>
      <p:pic>
        <p:nvPicPr>
          <p:cNvPr id="6" name="Graphic 5" descr="Ear with solid fill">
            <a:extLst>
              <a:ext uri="{FF2B5EF4-FFF2-40B4-BE49-F238E27FC236}">
                <a16:creationId xmlns:a16="http://schemas.microsoft.com/office/drawing/2014/main" id="{BAE67AEF-1650-55A7-8E6B-F5DF760D16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2354" y="1020332"/>
            <a:ext cx="657298" cy="657298"/>
          </a:xfrm>
          <a:prstGeom prst="rect">
            <a:avLst/>
          </a:prstGeom>
        </p:spPr>
      </p:pic>
      <p:cxnSp>
        <p:nvCxnSpPr>
          <p:cNvPr id="4" name="Straight Connector 3">
            <a:extLst>
              <a:ext uri="{FF2B5EF4-FFF2-40B4-BE49-F238E27FC236}">
                <a16:creationId xmlns:a16="http://schemas.microsoft.com/office/drawing/2014/main" id="{2170A979-0D53-F5B9-AC2D-0DC06CC269A0}"/>
              </a:ext>
            </a:extLst>
          </p:cNvPr>
          <p:cNvCxnSpPr>
            <a:cxnSpLocks/>
          </p:cNvCxnSpPr>
          <p:nvPr/>
        </p:nvCxnSpPr>
        <p:spPr>
          <a:xfrm>
            <a:off x="1049652" y="1706934"/>
            <a:ext cx="3053411" cy="0"/>
          </a:xfrm>
          <a:prstGeom prst="line">
            <a:avLst/>
          </a:prstGeom>
          <a:noFill/>
          <a:ln w="12700" cap="flat" cmpd="sng" algn="ctr">
            <a:solidFill>
              <a:srgbClr val="9F4879"/>
            </a:solidFill>
            <a:prstDash val="sysDot"/>
            <a:miter lim="800000"/>
          </a:ln>
          <a:effectLst/>
        </p:spPr>
      </p:cxnSp>
      <p:sp>
        <p:nvSpPr>
          <p:cNvPr id="8" name="TextBox 7">
            <a:extLst>
              <a:ext uri="{FF2B5EF4-FFF2-40B4-BE49-F238E27FC236}">
                <a16:creationId xmlns:a16="http://schemas.microsoft.com/office/drawing/2014/main" id="{0180BEE7-D97F-BCA0-CC29-7CC32E16546A}"/>
              </a:ext>
            </a:extLst>
          </p:cNvPr>
          <p:cNvSpPr txBox="1"/>
          <p:nvPr/>
        </p:nvSpPr>
        <p:spPr>
          <a:xfrm>
            <a:off x="438894" y="1839132"/>
            <a:ext cx="5348350" cy="5419432"/>
          </a:xfrm>
          <a:prstGeom prst="rect">
            <a:avLst/>
          </a:prstGeom>
          <a:noFill/>
        </p:spPr>
        <p:txBody>
          <a:bodyPr wrap="square" rtlCol="0">
            <a:spAutoFit/>
          </a:bodyPr>
          <a:lstStyle/>
          <a:p>
            <a:pPr>
              <a:spcAft>
                <a:spcPts val="500"/>
              </a:spcAft>
            </a:pPr>
            <a:r>
              <a:rPr lang="en-AU" dirty="0">
                <a:latin typeface="Calibri Light" panose="020F0302020204030204" pitchFamily="34" charset="0"/>
                <a:cs typeface="Calibri Light" panose="020F0302020204030204" pitchFamily="34" charset="0"/>
              </a:rPr>
              <a:t>Children and young people with sensory needs may express their feelings through their behaviour in the following ways: </a:t>
            </a:r>
          </a:p>
          <a:p>
            <a:r>
              <a:rPr lang="en-AU" dirty="0">
                <a:latin typeface="Calibri Light" panose="020F0302020204030204" pitchFamily="34" charset="0"/>
                <a:cs typeface="Calibri Light" panose="020F0302020204030204" pitchFamily="34" charset="0"/>
              </a:rPr>
              <a:t>Sensory seeking</a:t>
            </a:r>
          </a:p>
          <a:p>
            <a:pPr marL="285750" indent="-285750">
              <a:buFont typeface="Arial" panose="020B0604020202020204" pitchFamily="34" charset="0"/>
              <a:buChar char="•"/>
            </a:pPr>
            <a:r>
              <a:rPr lang="en-AU" dirty="0">
                <a:latin typeface="Calibri Light" panose="020F0302020204030204" pitchFamily="34" charset="0"/>
                <a:cs typeface="Calibri Light" panose="020F0302020204030204" pitchFamily="34" charset="0"/>
              </a:rPr>
              <a:t>Irritability </a:t>
            </a:r>
          </a:p>
          <a:p>
            <a:pPr marL="285750" indent="-285750">
              <a:buFont typeface="Arial" panose="020B0604020202020204" pitchFamily="34" charset="0"/>
              <a:buChar char="•"/>
            </a:pPr>
            <a:r>
              <a:rPr lang="en-AU" dirty="0">
                <a:latin typeface="Calibri Light" panose="020F0302020204030204" pitchFamily="34" charset="0"/>
                <a:cs typeface="Calibri Light" panose="020F0302020204030204" pitchFamily="34" charset="0"/>
              </a:rPr>
              <a:t>Emotional dysregulation and outbursts </a:t>
            </a:r>
          </a:p>
          <a:p>
            <a:pPr marL="285750" indent="-285750">
              <a:buFont typeface="Arial" panose="020B0604020202020204" pitchFamily="34" charset="0"/>
              <a:buChar char="•"/>
            </a:pPr>
            <a:r>
              <a:rPr lang="en-AU" dirty="0">
                <a:latin typeface="Calibri Light" panose="020F0302020204030204" pitchFamily="34" charset="0"/>
                <a:cs typeface="Calibri Light" panose="020F0302020204030204" pitchFamily="34" charset="0"/>
              </a:rPr>
              <a:t>Clumsy or have poor balance</a:t>
            </a:r>
          </a:p>
          <a:p>
            <a:pPr marL="285750" indent="-285750">
              <a:buFont typeface="Arial" panose="020B0604020202020204" pitchFamily="34" charset="0"/>
              <a:buChar char="•"/>
            </a:pPr>
            <a:r>
              <a:rPr lang="en-AU" dirty="0">
                <a:latin typeface="Calibri Light" panose="020F0302020204030204" pitchFamily="34" charset="0"/>
                <a:cs typeface="Calibri Light" panose="020F0302020204030204" pitchFamily="34" charset="0"/>
              </a:rPr>
              <a:t>Difficulties paying attention </a:t>
            </a:r>
          </a:p>
          <a:p>
            <a:pPr marL="285750" indent="-285750">
              <a:buFont typeface="Arial" panose="020B0604020202020204" pitchFamily="34" charset="0"/>
              <a:buChar char="•"/>
            </a:pPr>
            <a:r>
              <a:rPr lang="en-AU" dirty="0">
                <a:latin typeface="Calibri Light" panose="020F0302020204030204" pitchFamily="34" charset="0"/>
                <a:cs typeface="Calibri Light" panose="020F0302020204030204" pitchFamily="34" charset="0"/>
              </a:rPr>
              <a:t>Fidgeting</a:t>
            </a:r>
          </a:p>
          <a:p>
            <a:pPr marL="285750" indent="-285750">
              <a:buFont typeface="Arial" panose="020B0604020202020204" pitchFamily="34" charset="0"/>
              <a:buChar char="•"/>
            </a:pPr>
            <a:r>
              <a:rPr lang="en-AU" dirty="0">
                <a:latin typeface="Calibri Light" panose="020F0302020204030204" pitchFamily="34" charset="0"/>
                <a:cs typeface="Calibri Light" panose="020F0302020204030204" pitchFamily="34" charset="0"/>
              </a:rPr>
              <a:t>Mouthing non-food items</a:t>
            </a:r>
          </a:p>
          <a:p>
            <a:pPr marL="285750" indent="-285750">
              <a:buFont typeface="Arial" panose="020B0604020202020204" pitchFamily="34" charset="0"/>
              <a:buChar char="•"/>
            </a:pPr>
            <a:endParaRPr lang="en-AU" dirty="0">
              <a:latin typeface="Calibri Light" panose="020F0302020204030204" pitchFamily="34" charset="0"/>
              <a:cs typeface="Calibri Light" panose="020F0302020204030204" pitchFamily="34" charset="0"/>
            </a:endParaRPr>
          </a:p>
          <a:p>
            <a:r>
              <a:rPr lang="en-AU" dirty="0">
                <a:latin typeface="Calibri Light" panose="020F0302020204030204" pitchFamily="34" charset="0"/>
                <a:cs typeface="Calibri Light" panose="020F0302020204030204" pitchFamily="34" charset="0"/>
              </a:rPr>
              <a:t>Sensory avoidant </a:t>
            </a:r>
          </a:p>
          <a:p>
            <a:pPr marL="285750" indent="-285750">
              <a:buFont typeface="Arial" panose="020B0604020202020204" pitchFamily="34" charset="0"/>
              <a:buChar char="•"/>
            </a:pPr>
            <a:r>
              <a:rPr lang="en-AU" dirty="0">
                <a:latin typeface="Calibri Light" panose="020F0302020204030204" pitchFamily="34" charset="0"/>
                <a:cs typeface="Calibri Light" panose="020F0302020204030204" pitchFamily="34" charset="0"/>
              </a:rPr>
              <a:t>Avoiding bath time </a:t>
            </a:r>
          </a:p>
          <a:p>
            <a:pPr marL="285750" indent="-285750">
              <a:buFont typeface="Arial" panose="020B0604020202020204" pitchFamily="34" charset="0"/>
              <a:buChar char="•"/>
            </a:pPr>
            <a:r>
              <a:rPr lang="en-AU" dirty="0">
                <a:latin typeface="Calibri Light" panose="020F0302020204030204" pitchFamily="34" charset="0"/>
                <a:cs typeface="Calibri Light" panose="020F0302020204030204" pitchFamily="34" charset="0"/>
              </a:rPr>
              <a:t>Dislike for loud and crowded environments </a:t>
            </a:r>
          </a:p>
          <a:p>
            <a:pPr marL="285750" indent="-285750">
              <a:buFont typeface="Arial" panose="020B0604020202020204" pitchFamily="34" charset="0"/>
              <a:buChar char="•"/>
            </a:pPr>
            <a:r>
              <a:rPr lang="en-AU" dirty="0">
                <a:latin typeface="Calibri Light" panose="020F0302020204030204" pitchFamily="34" charset="0"/>
                <a:cs typeface="Calibri Light" panose="020F0302020204030204" pitchFamily="34" charset="0"/>
              </a:rPr>
              <a:t>Pulling away from physical touch </a:t>
            </a:r>
          </a:p>
          <a:p>
            <a:pPr marL="285750" indent="-285750">
              <a:buFont typeface="Arial" panose="020B0604020202020204" pitchFamily="34" charset="0"/>
              <a:buChar char="•"/>
            </a:pPr>
            <a:r>
              <a:rPr lang="en-AU" dirty="0">
                <a:latin typeface="Calibri Light" panose="020F0302020204030204" pitchFamily="34" charset="0"/>
                <a:cs typeface="Calibri Light" panose="020F0302020204030204" pitchFamily="34" charset="0"/>
              </a:rPr>
              <a:t>Particular with clothing, bedding and textures</a:t>
            </a:r>
          </a:p>
          <a:p>
            <a:endParaRPr lang="en-AU" dirty="0"/>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p:txBody>
      </p:sp>
      <p:pic>
        <p:nvPicPr>
          <p:cNvPr id="7" name="Picture 6" descr="A child wearing headphones&#10;&#10;Description automatically generated">
            <a:extLst>
              <a:ext uri="{FF2B5EF4-FFF2-40B4-BE49-F238E27FC236}">
                <a16:creationId xmlns:a16="http://schemas.microsoft.com/office/drawing/2014/main" id="{BC2D9231-CA64-042D-ACBF-7D70E92DC846}"/>
              </a:ext>
            </a:extLst>
          </p:cNvPr>
          <p:cNvPicPr>
            <a:picLocks noChangeAspect="1"/>
          </p:cNvPicPr>
          <p:nvPr/>
        </p:nvPicPr>
        <p:blipFill rotWithShape="1">
          <a:blip r:embed="rId5">
            <a:extLst>
              <a:ext uri="{28A0092B-C50C-407E-A947-70E740481C1C}">
                <a14:useLocalDpi xmlns:a14="http://schemas.microsoft.com/office/drawing/2010/main" val="0"/>
              </a:ext>
            </a:extLst>
          </a:blip>
          <a:srcRect l="3014" r="28407"/>
          <a:stretch/>
        </p:blipFill>
        <p:spPr>
          <a:xfrm>
            <a:off x="5949539" y="652447"/>
            <a:ext cx="6080166" cy="5906265"/>
          </a:xfrm>
          <a:prstGeom prst="rect">
            <a:avLst/>
          </a:prstGeom>
        </p:spPr>
      </p:pic>
    </p:spTree>
    <p:extLst>
      <p:ext uri="{BB962C8B-B14F-4D97-AF65-F5344CB8AC3E}">
        <p14:creationId xmlns:p14="http://schemas.microsoft.com/office/powerpoint/2010/main" val="21072684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BD2487-A7FC-5A37-5B08-4DE4738A10E2}"/>
              </a:ext>
            </a:extLst>
          </p:cNvPr>
          <p:cNvSpPr/>
          <p:nvPr/>
        </p:nvSpPr>
        <p:spPr>
          <a:xfrm>
            <a:off x="9564710" y="5808372"/>
            <a:ext cx="2627290" cy="734096"/>
          </a:xfrm>
          <a:prstGeom prst="rect">
            <a:avLst/>
          </a:prstGeom>
          <a:solidFill>
            <a:srgbClr val="FCFC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E13BAE1D-8053-1DFB-A08B-C7A93B1F83A9}"/>
              </a:ext>
            </a:extLst>
          </p:cNvPr>
          <p:cNvSpPr txBox="1">
            <a:spLocks/>
          </p:cNvSpPr>
          <p:nvPr/>
        </p:nvSpPr>
        <p:spPr bwMode="auto">
          <a:xfrm>
            <a:off x="5868453" y="730418"/>
            <a:ext cx="5586737" cy="1035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457200" rtl="0" eaLnBrk="1" fontAlgn="base" hangingPunct="1">
              <a:spcBef>
                <a:spcPct val="0"/>
              </a:spcBef>
              <a:spcAft>
                <a:spcPct val="0"/>
              </a:spcAft>
              <a:defRPr sz="3600" kern="1200">
                <a:solidFill>
                  <a:srgbClr val="9F4879"/>
                </a:solidFill>
                <a:latin typeface="+mj-lt"/>
                <a:ea typeface="MS PGothic" pitchFamily="34" charset="-128"/>
                <a:cs typeface="MS PGothic" panose="020B0600070205080204" pitchFamily="34" charset="-128"/>
              </a:defRPr>
            </a:lvl1pPr>
            <a:lvl2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2pPr>
            <a:lvl3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3pPr>
            <a:lvl4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4pPr>
            <a:lvl5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5pPr>
            <a:lvl6pPr marL="4572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6pPr>
            <a:lvl7pPr marL="9144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7pPr>
            <a:lvl8pPr marL="13716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8pPr>
            <a:lvl9pPr marL="18288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9pPr>
          </a:lstStyle>
          <a:p>
            <a:pPr>
              <a:spcAft>
                <a:spcPts val="500"/>
              </a:spcAft>
            </a:pPr>
            <a:r>
              <a:rPr lang="en-AU" sz="4000" dirty="0">
                <a:solidFill>
                  <a:schemeClr val="tx1"/>
                </a:solidFill>
                <a:latin typeface="+mn-lt"/>
                <a:cs typeface="Calibri Light" panose="020F0302020204030204" pitchFamily="34" charset="0"/>
              </a:rPr>
              <a:t>       Sleeping and eating</a:t>
            </a:r>
          </a:p>
        </p:txBody>
      </p:sp>
      <p:pic>
        <p:nvPicPr>
          <p:cNvPr id="6" name="Graphic 5" descr="Snooze with solid fill">
            <a:extLst>
              <a:ext uri="{FF2B5EF4-FFF2-40B4-BE49-F238E27FC236}">
                <a16:creationId xmlns:a16="http://schemas.microsoft.com/office/drawing/2014/main" id="{33DDBEDA-7E00-7127-9E97-97382DD8A1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7821" y="861418"/>
            <a:ext cx="636357" cy="636357"/>
          </a:xfrm>
          <a:prstGeom prst="rect">
            <a:avLst/>
          </a:prstGeom>
        </p:spPr>
      </p:pic>
      <p:cxnSp>
        <p:nvCxnSpPr>
          <p:cNvPr id="5" name="Straight Connector 4">
            <a:extLst>
              <a:ext uri="{FF2B5EF4-FFF2-40B4-BE49-F238E27FC236}">
                <a16:creationId xmlns:a16="http://schemas.microsoft.com/office/drawing/2014/main" id="{0B428B79-DB04-99EE-0E54-A81A0742A425}"/>
              </a:ext>
            </a:extLst>
          </p:cNvPr>
          <p:cNvCxnSpPr>
            <a:cxnSpLocks/>
          </p:cNvCxnSpPr>
          <p:nvPr/>
        </p:nvCxnSpPr>
        <p:spPr>
          <a:xfrm>
            <a:off x="6711721" y="1645937"/>
            <a:ext cx="4280132" cy="0"/>
          </a:xfrm>
          <a:prstGeom prst="line">
            <a:avLst/>
          </a:prstGeom>
          <a:noFill/>
          <a:ln w="12700" cap="flat" cmpd="sng" algn="ctr">
            <a:solidFill>
              <a:srgbClr val="9F4879"/>
            </a:solidFill>
            <a:prstDash val="sysDot"/>
            <a:miter lim="800000"/>
          </a:ln>
          <a:effectLst/>
        </p:spPr>
      </p:cxnSp>
      <p:sp>
        <p:nvSpPr>
          <p:cNvPr id="8" name="TextBox 7">
            <a:extLst>
              <a:ext uri="{FF2B5EF4-FFF2-40B4-BE49-F238E27FC236}">
                <a16:creationId xmlns:a16="http://schemas.microsoft.com/office/drawing/2014/main" id="{AE2AA8CC-9446-3411-7CE0-CD2B5145BD99}"/>
              </a:ext>
            </a:extLst>
          </p:cNvPr>
          <p:cNvSpPr txBox="1"/>
          <p:nvPr/>
        </p:nvSpPr>
        <p:spPr>
          <a:xfrm>
            <a:off x="5777821" y="1897254"/>
            <a:ext cx="6311515" cy="4434547"/>
          </a:xfrm>
          <a:prstGeom prst="rect">
            <a:avLst/>
          </a:prstGeom>
          <a:noFill/>
        </p:spPr>
        <p:txBody>
          <a:bodyPr wrap="square" rtlCol="0">
            <a:spAutoFit/>
          </a:bodyPr>
          <a:lstStyle/>
          <a:p>
            <a:pPr>
              <a:spcAft>
                <a:spcPts val="500"/>
              </a:spcAft>
            </a:pPr>
            <a:r>
              <a:rPr lang="en-AU" sz="2000" dirty="0">
                <a:latin typeface="Calibri Light" panose="020F0302020204030204" pitchFamily="34" charset="0"/>
                <a:cs typeface="Calibri Light" panose="020F0302020204030204" pitchFamily="34" charset="0"/>
              </a:rPr>
              <a:t>Some things you may notice about children with challenges with sleeping and eating may be:</a:t>
            </a:r>
          </a:p>
          <a:p>
            <a:r>
              <a:rPr lang="en-AU" sz="2000" u="sng" dirty="0">
                <a:latin typeface="Calibri Light" panose="020F0302020204030204" pitchFamily="34" charset="0"/>
                <a:cs typeface="Calibri Light" panose="020F0302020204030204" pitchFamily="34" charset="0"/>
              </a:rPr>
              <a:t>Sleeping</a:t>
            </a:r>
          </a:p>
          <a:p>
            <a:pPr marL="285750" indent="-28575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Difficulties falling asleep or staying asleep </a:t>
            </a:r>
          </a:p>
          <a:p>
            <a:pPr marL="285750" indent="-28575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Night terrors</a:t>
            </a:r>
          </a:p>
          <a:p>
            <a:pPr marL="285750" indent="-28575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Bed wetting</a:t>
            </a:r>
          </a:p>
          <a:p>
            <a:pPr marL="285750" indent="-28575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Anxiety about sleeping alone </a:t>
            </a:r>
          </a:p>
          <a:p>
            <a:endParaRPr lang="en-AU" sz="2000" dirty="0">
              <a:latin typeface="Calibri Light" panose="020F0302020204030204" pitchFamily="34" charset="0"/>
              <a:cs typeface="Calibri Light" panose="020F0302020204030204" pitchFamily="34" charset="0"/>
            </a:endParaRPr>
          </a:p>
          <a:p>
            <a:r>
              <a:rPr lang="en-AU" sz="2000" u="sng" dirty="0">
                <a:latin typeface="Calibri Light" panose="020F0302020204030204" pitchFamily="34" charset="0"/>
                <a:cs typeface="Calibri Light" panose="020F0302020204030204" pitchFamily="34" charset="0"/>
              </a:rPr>
              <a:t>Eating </a:t>
            </a:r>
          </a:p>
          <a:p>
            <a:pPr marL="285750" indent="-28575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Fussy eating</a:t>
            </a:r>
          </a:p>
          <a:p>
            <a:pPr marL="285750" indent="-28575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Take less risks trying new foods</a:t>
            </a:r>
          </a:p>
          <a:p>
            <a:pPr marL="285750" indent="-28575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Unpredictable eating patterns</a:t>
            </a:r>
          </a:p>
          <a:p>
            <a:pPr marL="285750" indent="-28575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Hoarding or gorging</a:t>
            </a:r>
          </a:p>
          <a:p>
            <a:endParaRPr lang="en-AU" dirty="0"/>
          </a:p>
        </p:txBody>
      </p:sp>
      <p:pic>
        <p:nvPicPr>
          <p:cNvPr id="10" name="Picture 9" descr="A person hugging a child&#10;&#10;Description automatically generated">
            <a:extLst>
              <a:ext uri="{FF2B5EF4-FFF2-40B4-BE49-F238E27FC236}">
                <a16:creationId xmlns:a16="http://schemas.microsoft.com/office/drawing/2014/main" id="{8EA05D7D-A3B4-4C52-DED8-8A066C50C5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994" t="32451" r="10338" b="4140"/>
          <a:stretch/>
        </p:blipFill>
        <p:spPr>
          <a:xfrm>
            <a:off x="161908" y="682290"/>
            <a:ext cx="4970245" cy="5860175"/>
          </a:xfrm>
          <a:prstGeom prst="rect">
            <a:avLst/>
          </a:prstGeom>
        </p:spPr>
      </p:pic>
    </p:spTree>
    <p:extLst>
      <p:ext uri="{BB962C8B-B14F-4D97-AF65-F5344CB8AC3E}">
        <p14:creationId xmlns:p14="http://schemas.microsoft.com/office/powerpoint/2010/main" val="29011547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EC64118-885D-80AB-AE2D-CE1FAD68359D}"/>
              </a:ext>
            </a:extLst>
          </p:cNvPr>
          <p:cNvSpPr/>
          <p:nvPr/>
        </p:nvSpPr>
        <p:spPr>
          <a:xfrm>
            <a:off x="9564710" y="5808372"/>
            <a:ext cx="2627290" cy="734096"/>
          </a:xfrm>
          <a:prstGeom prst="rect">
            <a:avLst/>
          </a:prstGeom>
          <a:solidFill>
            <a:srgbClr val="FCFC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9744669-581D-FAEA-DF42-5643EA8ED8D3}"/>
              </a:ext>
            </a:extLst>
          </p:cNvPr>
          <p:cNvSpPr txBox="1">
            <a:spLocks/>
          </p:cNvSpPr>
          <p:nvPr/>
        </p:nvSpPr>
        <p:spPr bwMode="auto">
          <a:xfrm>
            <a:off x="185248" y="859919"/>
            <a:ext cx="6323838" cy="1035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457200" rtl="0" eaLnBrk="1" fontAlgn="base" hangingPunct="1">
              <a:spcBef>
                <a:spcPct val="0"/>
              </a:spcBef>
              <a:spcAft>
                <a:spcPct val="0"/>
              </a:spcAft>
              <a:defRPr sz="3600" kern="1200">
                <a:solidFill>
                  <a:srgbClr val="9F4879"/>
                </a:solidFill>
                <a:latin typeface="+mj-lt"/>
                <a:ea typeface="MS PGothic" pitchFamily="34" charset="-128"/>
                <a:cs typeface="MS PGothic" panose="020B0600070205080204" pitchFamily="34" charset="-128"/>
              </a:defRPr>
            </a:lvl1pPr>
            <a:lvl2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2pPr>
            <a:lvl3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3pPr>
            <a:lvl4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4pPr>
            <a:lvl5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5pPr>
            <a:lvl6pPr marL="4572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6pPr>
            <a:lvl7pPr marL="9144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7pPr>
            <a:lvl8pPr marL="13716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8pPr>
            <a:lvl9pPr marL="18288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9pPr>
          </a:lstStyle>
          <a:p>
            <a:r>
              <a:rPr lang="en-AU" sz="4000" dirty="0">
                <a:solidFill>
                  <a:schemeClr val="tx1"/>
                </a:solidFill>
                <a:latin typeface="+mn-lt"/>
                <a:cs typeface="Calibri Light" panose="020F0302020204030204" pitchFamily="34" charset="0"/>
              </a:rPr>
              <a:t>       Information processing </a:t>
            </a:r>
          </a:p>
        </p:txBody>
      </p:sp>
      <p:pic>
        <p:nvPicPr>
          <p:cNvPr id="7" name="Graphic 6" descr="Head with gears with solid fill">
            <a:extLst>
              <a:ext uri="{FF2B5EF4-FFF2-40B4-BE49-F238E27FC236}">
                <a16:creationId xmlns:a16="http://schemas.microsoft.com/office/drawing/2014/main" id="{ACD203F6-3D8D-EE68-2AAA-17D6BB7BE5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3193" y="1073619"/>
            <a:ext cx="608437" cy="608437"/>
          </a:xfrm>
          <a:prstGeom prst="rect">
            <a:avLst/>
          </a:prstGeom>
        </p:spPr>
      </p:pic>
      <p:cxnSp>
        <p:nvCxnSpPr>
          <p:cNvPr id="5" name="Straight Connector 4">
            <a:extLst>
              <a:ext uri="{FF2B5EF4-FFF2-40B4-BE49-F238E27FC236}">
                <a16:creationId xmlns:a16="http://schemas.microsoft.com/office/drawing/2014/main" id="{5D4BB4D7-5067-3D8C-90E2-937B06AB8F71}"/>
              </a:ext>
            </a:extLst>
          </p:cNvPr>
          <p:cNvCxnSpPr>
            <a:cxnSpLocks/>
          </p:cNvCxnSpPr>
          <p:nvPr/>
        </p:nvCxnSpPr>
        <p:spPr>
          <a:xfrm>
            <a:off x="981630" y="1805294"/>
            <a:ext cx="4885964" cy="0"/>
          </a:xfrm>
          <a:prstGeom prst="line">
            <a:avLst/>
          </a:prstGeom>
          <a:noFill/>
          <a:ln w="12700" cap="flat" cmpd="sng" algn="ctr">
            <a:solidFill>
              <a:srgbClr val="9F4879"/>
            </a:solidFill>
            <a:prstDash val="sysDot"/>
            <a:miter lim="800000"/>
          </a:ln>
          <a:effectLst/>
        </p:spPr>
      </p:cxnSp>
      <p:sp>
        <p:nvSpPr>
          <p:cNvPr id="8" name="TextBox 7">
            <a:extLst>
              <a:ext uri="{FF2B5EF4-FFF2-40B4-BE49-F238E27FC236}">
                <a16:creationId xmlns:a16="http://schemas.microsoft.com/office/drawing/2014/main" id="{6C867897-38CF-8CDF-22E1-7DAAB98337C4}"/>
              </a:ext>
            </a:extLst>
          </p:cNvPr>
          <p:cNvSpPr txBox="1"/>
          <p:nvPr/>
        </p:nvSpPr>
        <p:spPr>
          <a:xfrm>
            <a:off x="388672" y="2242386"/>
            <a:ext cx="5707328" cy="3541995"/>
          </a:xfrm>
          <a:prstGeom prst="rect">
            <a:avLst/>
          </a:prstGeom>
          <a:noFill/>
        </p:spPr>
        <p:txBody>
          <a:bodyPr wrap="square" rtlCol="0">
            <a:spAutoFit/>
          </a:bodyPr>
          <a:lstStyle/>
          <a:p>
            <a:pPr>
              <a:spcAft>
                <a:spcPts val="500"/>
              </a:spcAft>
            </a:pPr>
            <a:r>
              <a:rPr lang="en-AU" sz="2000" dirty="0">
                <a:latin typeface="Calibri Light" panose="020F0302020204030204" pitchFamily="34" charset="0"/>
                <a:cs typeface="Calibri Light" panose="020F0302020204030204" pitchFamily="34" charset="0"/>
              </a:rPr>
              <a:t>Challenges that you may see in your children and young people with information processing difficulties could be:</a:t>
            </a:r>
          </a:p>
          <a:p>
            <a:pPr marL="285750" indent="-28575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Trouble with reading and spelling</a:t>
            </a:r>
          </a:p>
          <a:p>
            <a:pPr marL="285750" indent="-28575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Difficulties understanding the meaning of words</a:t>
            </a:r>
          </a:p>
          <a:p>
            <a:pPr marL="285750" indent="-28575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Challenges forming mental images </a:t>
            </a:r>
          </a:p>
          <a:p>
            <a:pPr marL="285750" indent="-28575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Poor problem solving </a:t>
            </a:r>
          </a:p>
          <a:p>
            <a:pPr marL="285750" indent="-28575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Disruptive behaviour</a:t>
            </a:r>
          </a:p>
          <a:p>
            <a:pPr marL="285750" indent="-28575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Challenges understanding instructions and directions</a:t>
            </a:r>
          </a:p>
          <a:p>
            <a:pPr marL="285750" indent="-28575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Poor planning skills </a:t>
            </a:r>
          </a:p>
        </p:txBody>
      </p:sp>
      <p:pic>
        <p:nvPicPr>
          <p:cNvPr id="10" name="Picture 9" descr="A group of young women looking at a book&#10;&#10;Description automatically generated">
            <a:extLst>
              <a:ext uri="{FF2B5EF4-FFF2-40B4-BE49-F238E27FC236}">
                <a16:creationId xmlns:a16="http://schemas.microsoft.com/office/drawing/2014/main" id="{F085FE48-F609-6791-6683-731324BE7AF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421" r="22231"/>
          <a:stretch/>
        </p:blipFill>
        <p:spPr>
          <a:xfrm>
            <a:off x="6801579" y="695309"/>
            <a:ext cx="5205174" cy="5847160"/>
          </a:xfrm>
          <a:prstGeom prst="rect">
            <a:avLst/>
          </a:prstGeom>
        </p:spPr>
      </p:pic>
    </p:spTree>
    <p:extLst>
      <p:ext uri="{BB962C8B-B14F-4D97-AF65-F5344CB8AC3E}">
        <p14:creationId xmlns:p14="http://schemas.microsoft.com/office/powerpoint/2010/main" val="10529463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2E788BB-C6D0-DC85-5D3B-3D77AABC2CBE}"/>
              </a:ext>
            </a:extLst>
          </p:cNvPr>
          <p:cNvSpPr/>
          <p:nvPr/>
        </p:nvSpPr>
        <p:spPr>
          <a:xfrm>
            <a:off x="9564710" y="5808372"/>
            <a:ext cx="2627290" cy="734096"/>
          </a:xfrm>
          <a:prstGeom prst="rect">
            <a:avLst/>
          </a:prstGeom>
          <a:solidFill>
            <a:srgbClr val="FCFC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3" name="Title 1">
            <a:extLst>
              <a:ext uri="{FF2B5EF4-FFF2-40B4-BE49-F238E27FC236}">
                <a16:creationId xmlns:a16="http://schemas.microsoft.com/office/drawing/2014/main" id="{1E826283-06B6-C21F-4D2F-2B18DF3FF535}"/>
              </a:ext>
            </a:extLst>
          </p:cNvPr>
          <p:cNvSpPr txBox="1">
            <a:spLocks/>
          </p:cNvSpPr>
          <p:nvPr/>
        </p:nvSpPr>
        <p:spPr bwMode="auto">
          <a:xfrm>
            <a:off x="6411050" y="680440"/>
            <a:ext cx="6797547" cy="1035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457200" rtl="0" eaLnBrk="1" fontAlgn="base" hangingPunct="1">
              <a:spcBef>
                <a:spcPct val="0"/>
              </a:spcBef>
              <a:spcAft>
                <a:spcPct val="0"/>
              </a:spcAft>
              <a:defRPr sz="3600" kern="1200">
                <a:solidFill>
                  <a:srgbClr val="9F4879"/>
                </a:solidFill>
                <a:latin typeface="+mj-lt"/>
                <a:ea typeface="MS PGothic" pitchFamily="34" charset="-128"/>
                <a:cs typeface="MS PGothic" panose="020B0600070205080204" pitchFamily="34" charset="-128"/>
              </a:defRPr>
            </a:lvl1pPr>
            <a:lvl2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2pPr>
            <a:lvl3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3pPr>
            <a:lvl4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4pPr>
            <a:lvl5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5pPr>
            <a:lvl6pPr marL="4572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6pPr>
            <a:lvl7pPr marL="9144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7pPr>
            <a:lvl8pPr marL="13716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8pPr>
            <a:lvl9pPr marL="18288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9pPr>
          </a:lstStyle>
          <a:p>
            <a:r>
              <a:rPr lang="en-AU" sz="4000" dirty="0">
                <a:solidFill>
                  <a:schemeClr val="tx1"/>
                </a:solidFill>
                <a:latin typeface="+mn-lt"/>
                <a:cs typeface="Calibri Light" panose="020F0302020204030204" pitchFamily="34" charset="0"/>
              </a:rPr>
              <a:t>      Speech and language  </a:t>
            </a:r>
          </a:p>
        </p:txBody>
      </p:sp>
      <p:pic>
        <p:nvPicPr>
          <p:cNvPr id="6" name="Graphic 5" descr="Speech with solid fill">
            <a:extLst>
              <a:ext uri="{FF2B5EF4-FFF2-40B4-BE49-F238E27FC236}">
                <a16:creationId xmlns:a16="http://schemas.microsoft.com/office/drawing/2014/main" id="{F97A1238-FD1B-BD7E-8083-FD477C7B15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11050" y="958706"/>
            <a:ext cx="561109" cy="561109"/>
          </a:xfrm>
          <a:prstGeom prst="rect">
            <a:avLst/>
          </a:prstGeom>
        </p:spPr>
      </p:pic>
      <p:sp>
        <p:nvSpPr>
          <p:cNvPr id="7" name="TextBox 6">
            <a:extLst>
              <a:ext uri="{FF2B5EF4-FFF2-40B4-BE49-F238E27FC236}">
                <a16:creationId xmlns:a16="http://schemas.microsoft.com/office/drawing/2014/main" id="{9FBBA776-9304-2B7C-1553-242F097B2B2B}"/>
              </a:ext>
            </a:extLst>
          </p:cNvPr>
          <p:cNvSpPr txBox="1"/>
          <p:nvPr/>
        </p:nvSpPr>
        <p:spPr>
          <a:xfrm>
            <a:off x="623455" y="1785653"/>
            <a:ext cx="10273145" cy="400110"/>
          </a:xfrm>
          <a:prstGeom prst="rect">
            <a:avLst/>
          </a:prstGeom>
          <a:noFill/>
        </p:spPr>
        <p:txBody>
          <a:bodyPr wrap="square" rtlCol="0">
            <a:spAutoFit/>
          </a:bodyPr>
          <a:lstStyle/>
          <a:p>
            <a:endParaRPr lang="en-AU" sz="2000" dirty="0">
              <a:latin typeface="Calibri Light" panose="020F0302020204030204" pitchFamily="34" charset="0"/>
              <a:cs typeface="Calibri Light" panose="020F0302020204030204" pitchFamily="34" charset="0"/>
            </a:endParaRPr>
          </a:p>
        </p:txBody>
      </p:sp>
      <p:cxnSp>
        <p:nvCxnSpPr>
          <p:cNvPr id="2" name="Straight Connector 1">
            <a:extLst>
              <a:ext uri="{FF2B5EF4-FFF2-40B4-BE49-F238E27FC236}">
                <a16:creationId xmlns:a16="http://schemas.microsoft.com/office/drawing/2014/main" id="{A3626530-6CA9-DBF7-5E0A-D03959A4807F}"/>
              </a:ext>
            </a:extLst>
          </p:cNvPr>
          <p:cNvCxnSpPr>
            <a:cxnSpLocks/>
          </p:cNvCxnSpPr>
          <p:nvPr/>
        </p:nvCxnSpPr>
        <p:spPr>
          <a:xfrm>
            <a:off x="7102869" y="1694765"/>
            <a:ext cx="4457842" cy="0"/>
          </a:xfrm>
          <a:prstGeom prst="line">
            <a:avLst/>
          </a:prstGeom>
          <a:noFill/>
          <a:ln w="12700" cap="flat" cmpd="sng" algn="ctr">
            <a:solidFill>
              <a:srgbClr val="9F4879"/>
            </a:solidFill>
            <a:prstDash val="sysDot"/>
            <a:miter lim="800000"/>
          </a:ln>
          <a:effectLst/>
        </p:spPr>
      </p:cxnSp>
      <p:sp>
        <p:nvSpPr>
          <p:cNvPr id="8" name="TextBox 7">
            <a:extLst>
              <a:ext uri="{FF2B5EF4-FFF2-40B4-BE49-F238E27FC236}">
                <a16:creationId xmlns:a16="http://schemas.microsoft.com/office/drawing/2014/main" id="{86E13E3B-D8D7-4E50-9354-F32F65729CF9}"/>
              </a:ext>
            </a:extLst>
          </p:cNvPr>
          <p:cNvSpPr txBox="1"/>
          <p:nvPr/>
        </p:nvSpPr>
        <p:spPr>
          <a:xfrm>
            <a:off x="6503846" y="2020155"/>
            <a:ext cx="5367130" cy="3788217"/>
          </a:xfrm>
          <a:prstGeom prst="rect">
            <a:avLst/>
          </a:prstGeom>
          <a:noFill/>
        </p:spPr>
        <p:txBody>
          <a:bodyPr wrap="square" rtlCol="0">
            <a:spAutoFit/>
          </a:bodyPr>
          <a:lstStyle/>
          <a:p>
            <a:pPr>
              <a:spcAft>
                <a:spcPts val="500"/>
              </a:spcAft>
            </a:pPr>
            <a:r>
              <a:rPr lang="en-AU" sz="2000" dirty="0">
                <a:latin typeface="Calibri Light" panose="020F0302020204030204" pitchFamily="34" charset="0"/>
                <a:cs typeface="Calibri Light" panose="020F0302020204030204" pitchFamily="34" charset="0"/>
              </a:rPr>
              <a:t>For some children and young people, you may notice:</a:t>
            </a:r>
          </a:p>
          <a:p>
            <a:pPr marL="285750" indent="-28575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Struggling with pronunciation outside of what you might expect for young children</a:t>
            </a:r>
          </a:p>
          <a:p>
            <a:pPr marL="285750" indent="-28575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Having trouble articulating what they mean or feel</a:t>
            </a:r>
          </a:p>
          <a:p>
            <a:pPr marL="285750" indent="-28575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Struggling with friendships and conflict</a:t>
            </a:r>
          </a:p>
          <a:p>
            <a:pPr marL="285750" indent="-28575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Showing signs of frustration or anger when they feel misunderstood</a:t>
            </a:r>
          </a:p>
          <a:p>
            <a:pPr marL="285750" indent="-28575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Having difficulties keeping up in class</a:t>
            </a:r>
          </a:p>
          <a:p>
            <a:endParaRPr lang="en-AU" dirty="0"/>
          </a:p>
          <a:p>
            <a:pPr marL="285750" indent="-285750">
              <a:buFont typeface="Arial" panose="020B0604020202020204" pitchFamily="34" charset="0"/>
              <a:buChar char="•"/>
            </a:pPr>
            <a:endParaRPr lang="en-AU" dirty="0"/>
          </a:p>
        </p:txBody>
      </p:sp>
      <p:pic>
        <p:nvPicPr>
          <p:cNvPr id="13" name="Picture 12" descr="A person holding a teddy bear&#10;&#10;Description automatically generated">
            <a:extLst>
              <a:ext uri="{FF2B5EF4-FFF2-40B4-BE49-F238E27FC236}">
                <a16:creationId xmlns:a16="http://schemas.microsoft.com/office/drawing/2014/main" id="{133D0C88-9494-A567-9113-938FA44EE3D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595" r="20499"/>
          <a:stretch/>
        </p:blipFill>
        <p:spPr>
          <a:xfrm>
            <a:off x="174612" y="680441"/>
            <a:ext cx="5707206" cy="5862027"/>
          </a:xfrm>
          <a:prstGeom prst="rect">
            <a:avLst/>
          </a:prstGeom>
        </p:spPr>
      </p:pic>
    </p:spTree>
    <p:extLst>
      <p:ext uri="{BB962C8B-B14F-4D97-AF65-F5344CB8AC3E}">
        <p14:creationId xmlns:p14="http://schemas.microsoft.com/office/powerpoint/2010/main" val="35390678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40E14-F19A-8497-5B98-6E12AF575401}"/>
              </a:ext>
            </a:extLst>
          </p:cNvPr>
          <p:cNvSpPr txBox="1">
            <a:spLocks/>
          </p:cNvSpPr>
          <p:nvPr/>
        </p:nvSpPr>
        <p:spPr bwMode="auto">
          <a:xfrm>
            <a:off x="635100" y="870185"/>
            <a:ext cx="5125453" cy="1035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defTabSz="457200" rtl="0" eaLnBrk="1" fontAlgn="base" hangingPunct="1">
              <a:spcBef>
                <a:spcPct val="0"/>
              </a:spcBef>
              <a:spcAft>
                <a:spcPct val="0"/>
              </a:spcAft>
              <a:defRPr sz="3600" kern="1200">
                <a:solidFill>
                  <a:srgbClr val="9F4879"/>
                </a:solidFill>
                <a:latin typeface="+mj-lt"/>
                <a:ea typeface="MS PGothic" pitchFamily="34" charset="-128"/>
                <a:cs typeface="MS PGothic" panose="020B0600070205080204" pitchFamily="34" charset="-128"/>
              </a:defRPr>
            </a:lvl1pPr>
            <a:lvl2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2pPr>
            <a:lvl3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3pPr>
            <a:lvl4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4pPr>
            <a:lvl5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5pPr>
            <a:lvl6pPr marL="4572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6pPr>
            <a:lvl7pPr marL="9144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7pPr>
            <a:lvl8pPr marL="13716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8pPr>
            <a:lvl9pPr marL="18288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9pPr>
          </a:lstStyle>
          <a:p>
            <a:r>
              <a:rPr lang="en-AU" sz="4000" dirty="0">
                <a:solidFill>
                  <a:schemeClr val="tx1"/>
                </a:solidFill>
                <a:latin typeface="+mn-lt"/>
                <a:cs typeface="Calibri Light" panose="020F0302020204030204" pitchFamily="34" charset="0"/>
              </a:rPr>
              <a:t>Support</a:t>
            </a:r>
            <a:r>
              <a:rPr lang="en-AU" sz="4000" dirty="0">
                <a:solidFill>
                  <a:schemeClr val="tx1"/>
                </a:solidFill>
                <a:latin typeface="Calibri Light" panose="020F0302020204030204" pitchFamily="34" charset="0"/>
                <a:cs typeface="Calibri Light" panose="020F0302020204030204" pitchFamily="34" charset="0"/>
              </a:rPr>
              <a:t> </a:t>
            </a:r>
          </a:p>
        </p:txBody>
      </p:sp>
      <p:sp>
        <p:nvSpPr>
          <p:cNvPr id="3" name="TextBox 2">
            <a:extLst>
              <a:ext uri="{FF2B5EF4-FFF2-40B4-BE49-F238E27FC236}">
                <a16:creationId xmlns:a16="http://schemas.microsoft.com/office/drawing/2014/main" id="{4E1AF35A-6F5E-4020-131F-0D2CADD9D11C}"/>
              </a:ext>
            </a:extLst>
          </p:cNvPr>
          <p:cNvSpPr txBox="1"/>
          <p:nvPr/>
        </p:nvSpPr>
        <p:spPr>
          <a:xfrm>
            <a:off x="635100" y="1653475"/>
            <a:ext cx="6229827" cy="4478149"/>
          </a:xfrm>
          <a:prstGeom prst="rect">
            <a:avLst/>
          </a:prstGeom>
          <a:noFill/>
        </p:spPr>
        <p:txBody>
          <a:bodyPr wrap="square" rtlCol="0">
            <a:spAutoFit/>
          </a:bodyPr>
          <a:lstStyle/>
          <a:p>
            <a:endParaRPr lang="en-AU" sz="2000" dirty="0">
              <a:latin typeface="Calibri Light" panose="020F0302020204030204" pitchFamily="34" charset="0"/>
              <a:cs typeface="Calibri Light" panose="020F0302020204030204" pitchFamily="34" charset="0"/>
            </a:endParaRPr>
          </a:p>
          <a:p>
            <a:pPr marL="342900" indent="-342900">
              <a:spcAft>
                <a:spcPts val="1800"/>
              </a:spcAft>
              <a:buClr>
                <a:schemeClr val="accent5"/>
              </a:buClr>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Care team meetings</a:t>
            </a:r>
          </a:p>
          <a:p>
            <a:pPr marL="342900" indent="-342900">
              <a:spcAft>
                <a:spcPts val="1800"/>
              </a:spcAft>
              <a:buClr>
                <a:schemeClr val="accent5"/>
              </a:buClr>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Support worker</a:t>
            </a:r>
          </a:p>
          <a:p>
            <a:pPr marL="342900" indent="-342900">
              <a:spcAft>
                <a:spcPts val="1800"/>
              </a:spcAft>
              <a:buClr>
                <a:schemeClr val="accent5"/>
              </a:buClr>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Therapeutic Carer Support Team </a:t>
            </a:r>
          </a:p>
          <a:p>
            <a:pPr marL="342900" indent="-342900">
              <a:spcAft>
                <a:spcPts val="1800"/>
              </a:spcAft>
              <a:buClr>
                <a:schemeClr val="accent5"/>
              </a:buClr>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Facebook support groups</a:t>
            </a:r>
          </a:p>
          <a:p>
            <a:pPr marL="342900" indent="-342900">
              <a:spcAft>
                <a:spcPts val="1800"/>
              </a:spcAft>
              <a:buClr>
                <a:schemeClr val="accent5"/>
              </a:buClr>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School/kindy/childcare</a:t>
            </a:r>
          </a:p>
          <a:p>
            <a:pPr marL="342900" indent="-342900">
              <a:spcAft>
                <a:spcPts val="1800"/>
              </a:spcAft>
              <a:buClr>
                <a:schemeClr val="accent5"/>
              </a:buClr>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Books/podcasts</a:t>
            </a:r>
          </a:p>
          <a:p>
            <a:pPr marL="342900" indent="-342900">
              <a:spcAft>
                <a:spcPts val="1800"/>
              </a:spcAft>
              <a:buClr>
                <a:schemeClr val="accent5"/>
              </a:buClr>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Aboriginal Community Controlled Organisations </a:t>
            </a:r>
          </a:p>
          <a:p>
            <a:r>
              <a:rPr lang="en-AU" sz="2000" dirty="0">
                <a:latin typeface="Calibri Light" panose="020F0302020204030204" pitchFamily="34" charset="0"/>
                <a:cs typeface="Calibri Light" panose="020F0302020204030204" pitchFamily="34" charset="0"/>
              </a:rPr>
              <a:t> </a:t>
            </a:r>
          </a:p>
        </p:txBody>
      </p:sp>
      <p:pic>
        <p:nvPicPr>
          <p:cNvPr id="5" name="Picture 4" descr="A group of women laughing&#10;&#10;Description automatically generated">
            <a:extLst>
              <a:ext uri="{FF2B5EF4-FFF2-40B4-BE49-F238E27FC236}">
                <a16:creationId xmlns:a16="http://schemas.microsoft.com/office/drawing/2014/main" id="{1AE236C2-DFB9-4835-3D97-7B1B5A02E8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834" r="7175"/>
          <a:stretch/>
        </p:blipFill>
        <p:spPr>
          <a:xfrm>
            <a:off x="7494021" y="669852"/>
            <a:ext cx="4606494" cy="5906786"/>
          </a:xfrm>
          <a:prstGeom prst="rect">
            <a:avLst/>
          </a:prstGeom>
        </p:spPr>
      </p:pic>
    </p:spTree>
    <p:extLst>
      <p:ext uri="{BB962C8B-B14F-4D97-AF65-F5344CB8AC3E}">
        <p14:creationId xmlns:p14="http://schemas.microsoft.com/office/powerpoint/2010/main" val="1406655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BA9DE-D3D1-EA1D-4F9E-75E6D969A7CE}"/>
              </a:ext>
            </a:extLst>
          </p:cNvPr>
          <p:cNvSpPr txBox="1">
            <a:spLocks/>
          </p:cNvSpPr>
          <p:nvPr/>
        </p:nvSpPr>
        <p:spPr bwMode="auto">
          <a:xfrm>
            <a:off x="5596899" y="701524"/>
            <a:ext cx="5125453" cy="1035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defTabSz="457200" rtl="0" eaLnBrk="1" fontAlgn="base" hangingPunct="1">
              <a:spcBef>
                <a:spcPct val="0"/>
              </a:spcBef>
              <a:spcAft>
                <a:spcPct val="0"/>
              </a:spcAft>
              <a:defRPr sz="3600" kern="1200">
                <a:solidFill>
                  <a:srgbClr val="9F4879"/>
                </a:solidFill>
                <a:latin typeface="+mj-lt"/>
                <a:ea typeface="MS PGothic" pitchFamily="34" charset="-128"/>
                <a:cs typeface="MS PGothic" panose="020B0600070205080204" pitchFamily="34" charset="-128"/>
              </a:defRPr>
            </a:lvl1pPr>
            <a:lvl2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2pPr>
            <a:lvl3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3pPr>
            <a:lvl4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4pPr>
            <a:lvl5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5pPr>
            <a:lvl6pPr marL="4572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6pPr>
            <a:lvl7pPr marL="9144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7pPr>
            <a:lvl8pPr marL="13716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8pPr>
            <a:lvl9pPr marL="18288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9pPr>
          </a:lstStyle>
          <a:p>
            <a:r>
              <a:rPr lang="en-AU" sz="4000" dirty="0">
                <a:solidFill>
                  <a:schemeClr val="tx1"/>
                </a:solidFill>
                <a:latin typeface="+mn-lt"/>
                <a:cs typeface="Calibri Light" panose="020F0302020204030204" pitchFamily="34" charset="0"/>
              </a:rPr>
              <a:t>Resources</a:t>
            </a:r>
            <a:r>
              <a:rPr lang="en-AU" sz="4000" dirty="0">
                <a:latin typeface="Calibri Light" panose="020F0302020204030204" pitchFamily="34" charset="0"/>
                <a:cs typeface="Calibri Light" panose="020F0302020204030204" pitchFamily="34" charset="0"/>
              </a:rPr>
              <a:t> </a:t>
            </a:r>
          </a:p>
        </p:txBody>
      </p:sp>
      <p:pic>
        <p:nvPicPr>
          <p:cNvPr id="5" name="Picture 4">
            <a:extLst>
              <a:ext uri="{FF2B5EF4-FFF2-40B4-BE49-F238E27FC236}">
                <a16:creationId xmlns:a16="http://schemas.microsoft.com/office/drawing/2014/main" id="{DA236107-ED07-CE88-075D-B060F05A556E}"/>
              </a:ext>
            </a:extLst>
          </p:cNvPr>
          <p:cNvPicPr>
            <a:picLocks noChangeAspect="1"/>
          </p:cNvPicPr>
          <p:nvPr/>
        </p:nvPicPr>
        <p:blipFill>
          <a:blip r:embed="rId3" cstate="print">
            <a:extLst>
              <a:ext uri="{28A0092B-C50C-407E-A947-70E740481C1C}">
                <a14:useLocalDpi xmlns:a14="http://schemas.microsoft.com/office/drawing/2010/main" val="0"/>
              </a:ext>
            </a:extLst>
          </a:blip>
          <a:srcRect l="23513" r="23513"/>
          <a:stretch/>
        </p:blipFill>
        <p:spPr>
          <a:xfrm>
            <a:off x="156211" y="701524"/>
            <a:ext cx="4680459" cy="5895877"/>
          </a:xfrm>
          <a:prstGeom prst="rect">
            <a:avLst/>
          </a:prstGeom>
        </p:spPr>
      </p:pic>
      <p:sp>
        <p:nvSpPr>
          <p:cNvPr id="4" name="TextBox 3">
            <a:extLst>
              <a:ext uri="{FF2B5EF4-FFF2-40B4-BE49-F238E27FC236}">
                <a16:creationId xmlns:a16="http://schemas.microsoft.com/office/drawing/2014/main" id="{C0F0A73D-A04B-E53F-47F4-16875769535F}"/>
              </a:ext>
            </a:extLst>
          </p:cNvPr>
          <p:cNvSpPr txBox="1"/>
          <p:nvPr/>
        </p:nvSpPr>
        <p:spPr>
          <a:xfrm>
            <a:off x="5596899" y="1561334"/>
            <a:ext cx="5070036" cy="4939814"/>
          </a:xfrm>
          <a:prstGeom prst="rect">
            <a:avLst/>
          </a:prstGeom>
          <a:noFill/>
        </p:spPr>
        <p:txBody>
          <a:bodyPr wrap="square" rtlCol="0">
            <a:spAutoFit/>
          </a:bodyPr>
          <a:lstStyle/>
          <a:p>
            <a:pPr marL="342900" indent="-342900">
              <a:spcAft>
                <a:spcPts val="1800"/>
              </a:spcAft>
              <a:buClr>
                <a:schemeClr val="accent5"/>
              </a:buClr>
              <a:buFont typeface="Arial" panose="020B0604020202020204" pitchFamily="34" charset="0"/>
              <a:buChar char="•"/>
            </a:pPr>
            <a:r>
              <a:rPr lang="en-AU" dirty="0">
                <a:latin typeface="Calibri Light" panose="020F0302020204030204" pitchFamily="34" charset="0"/>
                <a:cs typeface="Calibri Light" panose="020F0302020204030204" pitchFamily="34" charset="0"/>
              </a:rPr>
              <a:t>DCP Carer Platform </a:t>
            </a:r>
          </a:p>
          <a:p>
            <a:pPr marL="342900" indent="-342900">
              <a:spcAft>
                <a:spcPts val="1800"/>
              </a:spcAft>
              <a:buClr>
                <a:schemeClr val="accent5"/>
              </a:buClr>
              <a:buFont typeface="Arial" panose="020B0604020202020204" pitchFamily="34" charset="0"/>
              <a:buChar char="•"/>
            </a:pPr>
            <a:r>
              <a:rPr lang="en-AU" dirty="0">
                <a:latin typeface="Calibri Light" panose="020F0302020204030204" pitchFamily="34" charset="0"/>
                <a:cs typeface="Calibri Light" panose="020F0302020204030204" pitchFamily="34" charset="0"/>
              </a:rPr>
              <a:t>Alcohol and Drug Foundation (ADF)</a:t>
            </a:r>
          </a:p>
          <a:p>
            <a:pPr marL="342900" indent="-342900">
              <a:spcAft>
                <a:spcPts val="1800"/>
              </a:spcAft>
              <a:buClr>
                <a:schemeClr val="accent5"/>
              </a:buClr>
              <a:buFont typeface="Arial" panose="020B0604020202020204" pitchFamily="34" charset="0"/>
              <a:buChar char="•"/>
            </a:pPr>
            <a:r>
              <a:rPr lang="en-AU" dirty="0">
                <a:latin typeface="Calibri Light" panose="020F0302020204030204" pitchFamily="34" charset="0"/>
                <a:cs typeface="Calibri Light" panose="020F0302020204030204" pitchFamily="34" charset="0"/>
              </a:rPr>
              <a:t>Aboriginal Drug and Alcohol Council (ADAC)</a:t>
            </a:r>
          </a:p>
          <a:p>
            <a:pPr marL="342900" indent="-342900">
              <a:spcAft>
                <a:spcPts val="1800"/>
              </a:spcAft>
              <a:buClr>
                <a:schemeClr val="accent5"/>
              </a:buClr>
              <a:buFont typeface="Arial" panose="020B0604020202020204" pitchFamily="34" charset="0"/>
              <a:buChar char="•"/>
            </a:pPr>
            <a:r>
              <a:rPr lang="en-AU" dirty="0">
                <a:latin typeface="Calibri Light" panose="020F0302020204030204" pitchFamily="34" charset="0"/>
                <a:cs typeface="Calibri Light" panose="020F0302020204030204" pitchFamily="34" charset="0"/>
              </a:rPr>
              <a:t>Raising Children Network </a:t>
            </a:r>
          </a:p>
          <a:p>
            <a:pPr marL="342900" indent="-342900">
              <a:spcAft>
                <a:spcPts val="1800"/>
              </a:spcAft>
              <a:buClr>
                <a:schemeClr val="accent5"/>
              </a:buClr>
              <a:buFont typeface="Arial" panose="020B0604020202020204" pitchFamily="34" charset="0"/>
              <a:buChar char="•"/>
            </a:pPr>
            <a:r>
              <a:rPr lang="en-AU" dirty="0">
                <a:latin typeface="Calibri Light" panose="020F0302020204030204" pitchFamily="34" charset="0"/>
                <a:cs typeface="Calibri Light" panose="020F0302020204030204" pitchFamily="34" charset="0"/>
              </a:rPr>
              <a:t>NoFASD </a:t>
            </a:r>
          </a:p>
          <a:p>
            <a:pPr marL="342900" indent="-342900">
              <a:spcAft>
                <a:spcPts val="1800"/>
              </a:spcAft>
              <a:buClr>
                <a:schemeClr val="accent5"/>
              </a:buClr>
              <a:buFont typeface="Arial" panose="020B0604020202020204" pitchFamily="34" charset="0"/>
              <a:buChar char="•"/>
            </a:pPr>
            <a:r>
              <a:rPr lang="en-AU" dirty="0">
                <a:latin typeface="Calibri Light" panose="020F0302020204030204" pitchFamily="34" charset="0"/>
                <a:cs typeface="Calibri Light" panose="020F0302020204030204" pitchFamily="34" charset="0"/>
              </a:rPr>
              <a:t>Emerging Minds </a:t>
            </a:r>
          </a:p>
          <a:p>
            <a:pPr marL="342900" indent="-342900">
              <a:spcAft>
                <a:spcPts val="1800"/>
              </a:spcAft>
              <a:buClr>
                <a:schemeClr val="accent5"/>
              </a:buClr>
              <a:buFont typeface="Arial" panose="020B0604020202020204" pitchFamily="34" charset="0"/>
              <a:buChar char="•"/>
            </a:pPr>
            <a:r>
              <a:rPr lang="en-AU" dirty="0">
                <a:latin typeface="Calibri Light" panose="020F0302020204030204" pitchFamily="34" charset="0"/>
                <a:cs typeface="Calibri Light" panose="020F0302020204030204" pitchFamily="34" charset="0"/>
              </a:rPr>
              <a:t>KnowYourOptions </a:t>
            </a:r>
          </a:p>
          <a:p>
            <a:pPr marL="342900" indent="-342900">
              <a:spcAft>
                <a:spcPts val="1800"/>
              </a:spcAft>
              <a:buClr>
                <a:schemeClr val="accent5"/>
              </a:buClr>
              <a:buFont typeface="Arial" panose="020B0604020202020204" pitchFamily="34" charset="0"/>
              <a:buChar char="•"/>
            </a:pPr>
            <a:r>
              <a:rPr lang="en-AU" dirty="0" err="1">
                <a:latin typeface="Calibri Light" panose="020F0302020204030204" pitchFamily="34" charset="0"/>
                <a:cs typeface="Calibri Light" panose="020F0302020204030204" pitchFamily="34" charset="0"/>
              </a:rPr>
              <a:t>Healthdirect</a:t>
            </a:r>
            <a:r>
              <a:rPr lang="en-AU" dirty="0">
                <a:latin typeface="Calibri Light" panose="020F0302020204030204" pitchFamily="34" charset="0"/>
                <a:cs typeface="Calibri Light" panose="020F0302020204030204" pitchFamily="34" charset="0"/>
              </a:rPr>
              <a:t> </a:t>
            </a:r>
          </a:p>
          <a:p>
            <a:pPr marL="342900" indent="-342900">
              <a:spcAft>
                <a:spcPts val="1800"/>
              </a:spcAft>
              <a:buClr>
                <a:schemeClr val="accent5"/>
              </a:buClr>
              <a:buFont typeface="Arial" panose="020B0604020202020204" pitchFamily="34" charset="0"/>
              <a:buChar char="•"/>
            </a:pPr>
            <a:r>
              <a:rPr lang="en-AU" dirty="0">
                <a:latin typeface="Calibri Light" panose="020F0302020204030204" pitchFamily="34" charset="0"/>
                <a:cs typeface="Calibri Light" panose="020F0302020204030204" pitchFamily="34" charset="0"/>
              </a:rPr>
              <a:t>SA Health (DASSA)</a:t>
            </a:r>
          </a:p>
          <a:p>
            <a:pPr marL="342900" indent="-342900">
              <a:spcAft>
                <a:spcPts val="1800"/>
              </a:spcAft>
              <a:buClr>
                <a:schemeClr val="accent5"/>
              </a:buClr>
              <a:buFont typeface="Arial" panose="020B0604020202020204" pitchFamily="34" charset="0"/>
              <a:buChar char="•"/>
            </a:pPr>
            <a:r>
              <a:rPr lang="en-AU" dirty="0" err="1">
                <a:latin typeface="Calibri Light" panose="020F0302020204030204" pitchFamily="34" charset="0"/>
                <a:cs typeface="Calibri Light" panose="020F0302020204030204" pitchFamily="34" charset="0"/>
              </a:rPr>
              <a:t>Nunkuwarrin</a:t>
            </a:r>
            <a:r>
              <a:rPr lang="en-AU" dirty="0">
                <a:latin typeface="Calibri Light" panose="020F0302020204030204" pitchFamily="34" charset="0"/>
                <a:cs typeface="Calibri Light" panose="020F0302020204030204" pitchFamily="34" charset="0"/>
              </a:rPr>
              <a:t> </a:t>
            </a:r>
            <a:r>
              <a:rPr lang="en-AU" dirty="0" err="1">
                <a:latin typeface="Calibri Light" panose="020F0302020204030204" pitchFamily="34" charset="0"/>
                <a:cs typeface="Calibri Light" panose="020F0302020204030204" pitchFamily="34" charset="0"/>
              </a:rPr>
              <a:t>Yunti</a:t>
            </a:r>
            <a:r>
              <a:rPr lang="en-AU" dirty="0">
                <a:latin typeface="Calibri Light" panose="020F0302020204030204" pitchFamily="34" charset="0"/>
                <a:cs typeface="Calibri Light" panose="020F0302020204030204" pitchFamily="34" charset="0"/>
              </a:rPr>
              <a:t> </a:t>
            </a:r>
          </a:p>
        </p:txBody>
      </p:sp>
    </p:spTree>
    <p:extLst>
      <p:ext uri="{BB962C8B-B14F-4D97-AF65-F5344CB8AC3E}">
        <p14:creationId xmlns:p14="http://schemas.microsoft.com/office/powerpoint/2010/main" val="16632964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rot="21291961">
            <a:off x="1168400" y="2095041"/>
            <a:ext cx="3769360" cy="2680159"/>
          </a:xfrm>
          <a:prstGeom prst="wedgeEllipseCallout">
            <a:avLst>
              <a:gd name="adj1" fmla="val 27685"/>
              <a:gd name="adj2" fmla="val 78042"/>
            </a:avLst>
          </a:prstGeom>
          <a:solidFill>
            <a:srgbClr val="9E4879">
              <a:alpha val="7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Straight Connector 5"/>
          <p:cNvCxnSpPr/>
          <p:nvPr/>
        </p:nvCxnSpPr>
        <p:spPr>
          <a:xfrm>
            <a:off x="6085840" y="1849120"/>
            <a:ext cx="10160" cy="4032696"/>
          </a:xfrm>
          <a:prstGeom prst="line">
            <a:avLst/>
          </a:prstGeom>
          <a:ln w="38100">
            <a:solidFill>
              <a:srgbClr val="9E4879"/>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718761" y="2716186"/>
            <a:ext cx="266863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prstClr val="white"/>
                </a:solidFill>
                <a:effectLst/>
                <a:uLnTx/>
                <a:uFillTx/>
                <a:latin typeface="Calibri Light" panose="020F0302020204030204"/>
                <a:ea typeface="+mn-ea"/>
                <a:cs typeface="Segoe UI Semibold" panose="020B0702040204020203" pitchFamily="34" charset="0"/>
              </a:rPr>
              <a:t>Any questions?</a:t>
            </a:r>
          </a:p>
        </p:txBody>
      </p:sp>
      <p:sp>
        <p:nvSpPr>
          <p:cNvPr id="2" name="Rectangle 1">
            <a:extLst>
              <a:ext uri="{FF2B5EF4-FFF2-40B4-BE49-F238E27FC236}">
                <a16:creationId xmlns:a16="http://schemas.microsoft.com/office/drawing/2014/main" id="{6CBE1366-069A-46E8-EBC7-F7721E8A85E7}"/>
              </a:ext>
            </a:extLst>
          </p:cNvPr>
          <p:cNvSpPr/>
          <p:nvPr/>
        </p:nvSpPr>
        <p:spPr>
          <a:xfrm>
            <a:off x="6660967" y="1942453"/>
            <a:ext cx="4092096"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
                <a:srgbClr val="009491"/>
              </a:buClr>
              <a:buSzTx/>
              <a:buFontTx/>
              <a:buNone/>
              <a:tabLst/>
              <a:defRPr/>
            </a:pPr>
            <a:r>
              <a:rPr kumimoji="0" lang="en-AU" sz="2200" b="0" i="0" u="none" strike="noStrike" kern="1200" cap="none" spc="0" normalizeH="0" baseline="0" noProof="0" dirty="0">
                <a:ln>
                  <a:noFill/>
                </a:ln>
                <a:effectLst/>
                <a:uLnTx/>
                <a:uFillTx/>
                <a:latin typeface="Calibri Light" panose="020F0302020204030204" pitchFamily="34" charset="0"/>
                <a:cs typeface="Calibri Light" panose="020F0302020204030204" pitchFamily="34" charset="0"/>
              </a:rPr>
              <a:t>For more learning and development opportunities:</a:t>
            </a:r>
          </a:p>
          <a:p>
            <a:pPr marL="342900" marR="0" lvl="0" indent="-342900" algn="l" defTabSz="914400" rtl="0" eaLnBrk="1" fontAlgn="auto" latinLnBrk="0" hangingPunct="1">
              <a:lnSpc>
                <a:spcPct val="100000"/>
              </a:lnSpc>
              <a:spcBef>
                <a:spcPts val="0"/>
              </a:spcBef>
              <a:spcAft>
                <a:spcPts val="1200"/>
              </a:spcAft>
              <a:buClr>
                <a:srgbClr val="009491"/>
              </a:buClr>
              <a:buSzTx/>
              <a:buFont typeface="Arial" panose="020B0604020202020204" pitchFamily="34" charset="0"/>
              <a:buChar char="•"/>
              <a:tabLst/>
              <a:defRPr/>
            </a:pPr>
            <a:r>
              <a:rPr lang="en-AU" sz="2200" dirty="0">
                <a:latin typeface="Calibri Light" panose="020F0302020204030204" pitchFamily="34" charset="0"/>
                <a:cs typeface="Calibri Light" panose="020F0302020204030204" pitchFamily="34" charset="0"/>
              </a:rPr>
              <a:t>Ask your support worker</a:t>
            </a:r>
          </a:p>
          <a:p>
            <a:pPr marL="342900" marR="0" lvl="0" indent="-342900" algn="l" defTabSz="914400" rtl="0" eaLnBrk="1" fontAlgn="auto" latinLnBrk="0" hangingPunct="1">
              <a:lnSpc>
                <a:spcPct val="100000"/>
              </a:lnSpc>
              <a:spcBef>
                <a:spcPts val="0"/>
              </a:spcBef>
              <a:spcAft>
                <a:spcPts val="1200"/>
              </a:spcAft>
              <a:buClr>
                <a:srgbClr val="009491"/>
              </a:buClr>
              <a:buSzTx/>
              <a:buFont typeface="Arial" panose="020B0604020202020204" pitchFamily="34" charset="0"/>
              <a:buChar char="•"/>
              <a:tabLst/>
              <a:defRPr/>
            </a:pPr>
            <a:r>
              <a:rPr kumimoji="0" lang="en-AU" sz="2200" b="0" i="0" u="none" strike="noStrike" kern="1200" cap="none" spc="0" normalizeH="0" baseline="0" noProof="0" dirty="0">
                <a:ln>
                  <a:noFill/>
                </a:ln>
                <a:effectLst/>
                <a:uLnTx/>
                <a:uFillTx/>
                <a:latin typeface="Calibri Light" panose="020F0302020204030204" pitchFamily="34" charset="0"/>
                <a:cs typeface="Calibri Light" panose="020F0302020204030204" pitchFamily="34" charset="0"/>
              </a:rPr>
              <a:t>Visit the DCP Carer Platform</a:t>
            </a:r>
          </a:p>
          <a:p>
            <a:pPr marL="342900" marR="0" lvl="0" indent="-342900" algn="l" defTabSz="914400" rtl="0" eaLnBrk="1" fontAlgn="auto" latinLnBrk="0" hangingPunct="1">
              <a:lnSpc>
                <a:spcPct val="100000"/>
              </a:lnSpc>
              <a:spcBef>
                <a:spcPts val="0"/>
              </a:spcBef>
              <a:spcAft>
                <a:spcPts val="1200"/>
              </a:spcAft>
              <a:buClr>
                <a:srgbClr val="009491"/>
              </a:buClr>
              <a:buSzTx/>
              <a:buFont typeface="Arial" panose="020B0604020202020204" pitchFamily="34" charset="0"/>
              <a:buChar char="•"/>
              <a:tabLst/>
              <a:defRPr/>
            </a:pPr>
            <a:r>
              <a:rPr lang="en-AU" sz="2200" dirty="0">
                <a:latin typeface="Calibri Light" panose="020F0302020204030204" pitchFamily="34" charset="0"/>
                <a:cs typeface="Calibri Light" panose="020F0302020204030204" pitchFamily="34" charset="0"/>
              </a:rPr>
              <a:t>Stay informed by joining DCP Facebook page</a:t>
            </a:r>
          </a:p>
          <a:p>
            <a:pPr marL="342900" marR="0" lvl="0" indent="-342900" algn="l" defTabSz="914400" rtl="0" eaLnBrk="1" fontAlgn="auto" latinLnBrk="0" hangingPunct="1">
              <a:lnSpc>
                <a:spcPct val="100000"/>
              </a:lnSpc>
              <a:spcBef>
                <a:spcPts val="0"/>
              </a:spcBef>
              <a:spcAft>
                <a:spcPts val="1200"/>
              </a:spcAft>
              <a:buClr>
                <a:srgbClr val="009491"/>
              </a:buClr>
              <a:buSzTx/>
              <a:buFont typeface="Arial" panose="020B0604020202020204" pitchFamily="34" charset="0"/>
              <a:buChar char="•"/>
              <a:tabLst/>
              <a:defRPr/>
            </a:pPr>
            <a:r>
              <a:rPr kumimoji="0" lang="en-AU" sz="2200" b="0" i="0" u="none" strike="noStrike" kern="1200" cap="none" spc="0" normalizeH="0" baseline="0" noProof="0" dirty="0">
                <a:ln>
                  <a:noFill/>
                </a:ln>
                <a:effectLst/>
                <a:uLnTx/>
                <a:uFillTx/>
                <a:latin typeface="Calibri Light" panose="020F0302020204030204" pitchFamily="34" charset="0"/>
                <a:cs typeface="Calibri Light" panose="020F0302020204030204" pitchFamily="34" charset="0"/>
              </a:rPr>
              <a:t>Keep </a:t>
            </a:r>
            <a:r>
              <a:rPr lang="en-AU" sz="2200" dirty="0">
                <a:latin typeface="Calibri Light" panose="020F0302020204030204" pitchFamily="34" charset="0"/>
                <a:cs typeface="Calibri Light" panose="020F0302020204030204" pitchFamily="34" charset="0"/>
              </a:rPr>
              <a:t>an eye out</a:t>
            </a:r>
            <a:r>
              <a:rPr kumimoji="0" lang="en-AU" sz="2200" b="0" i="0" u="none" strike="noStrike" kern="1200" cap="none" spc="0" normalizeH="0" baseline="0" noProof="0" dirty="0">
                <a:ln>
                  <a:noFill/>
                </a:ln>
                <a:effectLst/>
                <a:uLnTx/>
                <a:uFillTx/>
                <a:latin typeface="Calibri Light" panose="020F0302020204030204" pitchFamily="34" charset="0"/>
                <a:cs typeface="Calibri Light" panose="020F0302020204030204" pitchFamily="34" charset="0"/>
              </a:rPr>
              <a:t> for the Caring Together Newsletter  </a:t>
            </a:r>
          </a:p>
        </p:txBody>
      </p:sp>
    </p:spTree>
    <p:extLst>
      <p:ext uri="{BB962C8B-B14F-4D97-AF65-F5344CB8AC3E}">
        <p14:creationId xmlns:p14="http://schemas.microsoft.com/office/powerpoint/2010/main" val="7824859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80804DA-B151-463D-B7CA-87D4C30A6F62}"/>
              </a:ext>
            </a:extLst>
          </p:cNvPr>
          <p:cNvSpPr txBox="1"/>
          <p:nvPr/>
        </p:nvSpPr>
        <p:spPr>
          <a:xfrm>
            <a:off x="819302" y="1119226"/>
            <a:ext cx="10775290" cy="369332"/>
          </a:xfrm>
          <a:prstGeom prst="rect">
            <a:avLst/>
          </a:prstGeom>
          <a:noFill/>
        </p:spPr>
        <p:txBody>
          <a:bodyPr wrap="square" rtlCol="0">
            <a:spAutoFit/>
          </a:bodyPr>
          <a:lstStyle/>
          <a:p>
            <a:pPr marL="74295">
              <a:spcBef>
                <a:spcPts val="145"/>
              </a:spcBef>
              <a:spcAft>
                <a:spcPts val="0"/>
              </a:spcAft>
            </a:pPr>
            <a:r>
              <a:rPr lang="en-US" sz="1800" b="1" dirty="0">
                <a:effectLst/>
                <a:latin typeface="Calibri" panose="020F0502020204030204" pitchFamily="34" charset="0"/>
                <a:ea typeface="Calibri" panose="020F0502020204030204" pitchFamily="34" charset="0"/>
              </a:rPr>
              <a:t>Document</a:t>
            </a:r>
            <a:r>
              <a:rPr lang="en-US" sz="1800" b="1" spc="-35" dirty="0">
                <a:effectLst/>
                <a:latin typeface="Calibri" panose="020F0502020204030204" pitchFamily="34" charset="0"/>
                <a:ea typeface="Calibri" panose="020F0502020204030204" pitchFamily="34" charset="0"/>
              </a:rPr>
              <a:t> </a:t>
            </a:r>
            <a:r>
              <a:rPr lang="en-US" sz="1800" b="1" spc="-10" dirty="0">
                <a:effectLst/>
                <a:latin typeface="Calibri" panose="020F0502020204030204" pitchFamily="34" charset="0"/>
                <a:ea typeface="Calibri" panose="020F0502020204030204" pitchFamily="34" charset="0"/>
              </a:rPr>
              <a:t>control</a:t>
            </a:r>
            <a:endParaRPr lang="en-AU" sz="1800" dirty="0">
              <a:effectLst/>
              <a:latin typeface="Calibri" panose="020F0502020204030204" pitchFamily="34" charset="0"/>
              <a:ea typeface="Calibri" panose="020F0502020204030204" pitchFamily="34" charset="0"/>
            </a:endParaRPr>
          </a:p>
        </p:txBody>
      </p:sp>
      <p:sp>
        <p:nvSpPr>
          <p:cNvPr id="21" name="TextBox 20">
            <a:extLst>
              <a:ext uri="{FF2B5EF4-FFF2-40B4-BE49-F238E27FC236}">
                <a16:creationId xmlns:a16="http://schemas.microsoft.com/office/drawing/2014/main" id="{B8E56904-F177-481C-D000-9188D1F5DF98}"/>
              </a:ext>
            </a:extLst>
          </p:cNvPr>
          <p:cNvSpPr txBox="1"/>
          <p:nvPr/>
        </p:nvSpPr>
        <p:spPr>
          <a:xfrm>
            <a:off x="524656" y="5853659"/>
            <a:ext cx="9129010" cy="587340"/>
          </a:xfrm>
          <a:prstGeom prst="rect">
            <a:avLst/>
          </a:prstGeom>
          <a:noFill/>
        </p:spPr>
        <p:txBody>
          <a:bodyPr wrap="square" rtlCol="0">
            <a:spAutoFit/>
          </a:bodyPr>
          <a:lstStyle/>
          <a:p>
            <a:r>
              <a:rPr lang="en-AU" sz="1000" dirty="0">
                <a:solidFill>
                  <a:schemeClr val="bg1">
                    <a:lumMod val="65000"/>
                  </a:schemeClr>
                </a:solidFill>
                <a:latin typeface="Calibri" panose="020F0502020204030204" pitchFamily="34" charset="0"/>
                <a:cs typeface="Calibri" panose="020F0502020204030204" pitchFamily="34" charset="0"/>
              </a:rPr>
              <a:t>___________________________________________________________________________________________________________________________________________</a:t>
            </a:r>
          </a:p>
          <a:p>
            <a:pPr>
              <a:spcBef>
                <a:spcPts val="500"/>
              </a:spcBef>
            </a:pPr>
            <a:r>
              <a:rPr lang="en-AU" sz="900" dirty="0">
                <a:solidFill>
                  <a:schemeClr val="bg1">
                    <a:lumMod val="65000"/>
                  </a:schemeClr>
                </a:solidFill>
                <a:latin typeface="Calibri" panose="020F0502020204030204" pitchFamily="34" charset="0"/>
                <a:cs typeface="Calibri" panose="020F0502020204030204" pitchFamily="34" charset="0"/>
              </a:rPr>
              <a:t>The Impact of Alcohol and Other Drugs on Families and Children  Slide 30/30</a:t>
            </a:r>
          </a:p>
          <a:p>
            <a:r>
              <a:rPr lang="en-AU" sz="900" dirty="0">
                <a:solidFill>
                  <a:schemeClr val="bg1">
                    <a:lumMod val="65000"/>
                  </a:schemeClr>
                </a:solidFill>
                <a:latin typeface="Calibri" panose="020F0502020204030204" pitchFamily="34" charset="0"/>
                <a:cs typeface="Calibri" panose="020F0502020204030204" pitchFamily="34" charset="0"/>
              </a:rPr>
              <a:t>V1.0 November 2024</a:t>
            </a:r>
          </a:p>
        </p:txBody>
      </p:sp>
      <p:graphicFrame>
        <p:nvGraphicFramePr>
          <p:cNvPr id="4" name="Table 3">
            <a:extLst>
              <a:ext uri="{FF2B5EF4-FFF2-40B4-BE49-F238E27FC236}">
                <a16:creationId xmlns:a16="http://schemas.microsoft.com/office/drawing/2014/main" id="{84C8D692-E623-6EF6-C6AB-7968CB8AF89C}"/>
              </a:ext>
            </a:extLst>
          </p:cNvPr>
          <p:cNvGraphicFramePr>
            <a:graphicFrameLocks noGrp="1"/>
          </p:cNvGraphicFramePr>
          <p:nvPr>
            <p:extLst>
              <p:ext uri="{D42A27DB-BD31-4B8C-83A1-F6EECF244321}">
                <p14:modId xmlns:p14="http://schemas.microsoft.com/office/powerpoint/2010/main" val="2888169042"/>
              </p:ext>
            </p:extLst>
          </p:nvPr>
        </p:nvGraphicFramePr>
        <p:xfrm>
          <a:off x="945008" y="3611383"/>
          <a:ext cx="5898233" cy="1297627"/>
        </p:xfrm>
        <a:graphic>
          <a:graphicData uri="http://schemas.openxmlformats.org/drawingml/2006/table">
            <a:tbl>
              <a:tblPr firstRow="1" firstCol="1" lastRow="1" lastCol="1" bandRow="1" bandCol="1"/>
              <a:tblGrid>
                <a:gridCol w="1382235">
                  <a:extLst>
                    <a:ext uri="{9D8B030D-6E8A-4147-A177-3AD203B41FA5}">
                      <a16:colId xmlns:a16="http://schemas.microsoft.com/office/drawing/2014/main" val="7603076"/>
                    </a:ext>
                  </a:extLst>
                </a:gridCol>
                <a:gridCol w="1302917">
                  <a:extLst>
                    <a:ext uri="{9D8B030D-6E8A-4147-A177-3AD203B41FA5}">
                      <a16:colId xmlns:a16="http://schemas.microsoft.com/office/drawing/2014/main" val="390351482"/>
                    </a:ext>
                  </a:extLst>
                </a:gridCol>
                <a:gridCol w="3213081">
                  <a:extLst>
                    <a:ext uri="{9D8B030D-6E8A-4147-A177-3AD203B41FA5}">
                      <a16:colId xmlns:a16="http://schemas.microsoft.com/office/drawing/2014/main" val="691197906"/>
                    </a:ext>
                  </a:extLst>
                </a:gridCol>
              </a:tblGrid>
              <a:tr h="282554">
                <a:tc gridSpan="3">
                  <a:txBody>
                    <a:bodyPr/>
                    <a:lstStyle/>
                    <a:p>
                      <a:pPr marL="67945">
                        <a:lnSpc>
                          <a:spcPct val="107000"/>
                        </a:lnSpc>
                        <a:spcBef>
                          <a:spcPts val="115"/>
                        </a:spcBef>
                      </a:pPr>
                      <a:r>
                        <a:rPr lang="en-US" sz="11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REVISION</a:t>
                      </a:r>
                      <a:r>
                        <a:rPr lang="en-US" sz="1100" b="1" kern="100" spc="-35"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kern="100" spc="-1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RECORD</a:t>
                      </a:r>
                      <a:endParaRPr lang="en-AU"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827284964"/>
                  </a:ext>
                </a:extLst>
              </a:tr>
              <a:tr h="280060">
                <a:tc>
                  <a:txBody>
                    <a:bodyPr/>
                    <a:lstStyle/>
                    <a:p>
                      <a:pPr marL="67945">
                        <a:lnSpc>
                          <a:spcPct val="107000"/>
                        </a:lnSpc>
                        <a:spcBef>
                          <a:spcPts val="115"/>
                        </a:spcBef>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Approval</a:t>
                      </a:r>
                      <a:r>
                        <a:rPr lang="en-US" sz="1100" b="1" kern="100" spc="-5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kern="100" spc="-2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Date</a:t>
                      </a:r>
                      <a:endParaRPr lang="en-AU"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68580">
                        <a:lnSpc>
                          <a:spcPct val="107000"/>
                        </a:lnSpc>
                        <a:spcBef>
                          <a:spcPts val="115"/>
                        </a:spcBef>
                        <a:spcAft>
                          <a:spcPts val="0"/>
                        </a:spcAft>
                      </a:pPr>
                      <a:r>
                        <a:rPr lang="en-US" sz="1100" b="1" kern="100" spc="-1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Version</a:t>
                      </a:r>
                      <a:endParaRPr lang="en-AU"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68580">
                        <a:lnSpc>
                          <a:spcPct val="107000"/>
                        </a:lnSpc>
                        <a:spcBef>
                          <a:spcPts val="115"/>
                        </a:spcBef>
                        <a:spcAft>
                          <a:spcPts val="0"/>
                        </a:spcAft>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Revision</a:t>
                      </a:r>
                      <a:r>
                        <a:rPr lang="en-US" sz="1100" b="1" kern="100" spc="-35">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kern="100" spc="-1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description</a:t>
                      </a:r>
                      <a:endParaRPr lang="en-AU"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414647834"/>
                  </a:ext>
                </a:extLst>
              </a:tr>
              <a:tr h="282554">
                <a:tc>
                  <a:txBody>
                    <a:bodyPr/>
                    <a:lstStyle/>
                    <a:p>
                      <a:pPr marL="67945">
                        <a:lnSpc>
                          <a:spcPct val="107000"/>
                        </a:lnSpc>
                        <a:spcBef>
                          <a:spcPts val="125"/>
                        </a:spcBef>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2024 </a:t>
                      </a:r>
                    </a:p>
                    <a:p>
                      <a:pPr marL="67945">
                        <a:lnSpc>
                          <a:spcPct val="107000"/>
                        </a:lnSpc>
                        <a:spcBef>
                          <a:spcPts val="125"/>
                        </a:spcBef>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67945">
                        <a:lnSpc>
                          <a:spcPct val="107000"/>
                        </a:lnSpc>
                        <a:spcBef>
                          <a:spcPts val="125"/>
                        </a:spcBef>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16/05/2025</a:t>
                      </a:r>
                      <a:endParaRPr lang="en-AU"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8580">
                        <a:lnSpc>
                          <a:spcPct val="107000"/>
                        </a:lnSpc>
                        <a:spcBef>
                          <a:spcPts val="125"/>
                        </a:spcBef>
                      </a:pPr>
                      <a:r>
                        <a:rPr lang="en-US" sz="1100" kern="100" spc="-20" dirty="0">
                          <a:effectLst/>
                          <a:latin typeface="Calibri" panose="020F0502020204030204" pitchFamily="34" charset="0"/>
                          <a:ea typeface="Calibri" panose="020F0502020204030204" pitchFamily="34" charset="0"/>
                          <a:cs typeface="Times New Roman" panose="02020603050405020304" pitchFamily="18" charset="0"/>
                        </a:rPr>
                        <a:t>1.0</a:t>
                      </a:r>
                    </a:p>
                    <a:p>
                      <a:pPr marL="68580">
                        <a:lnSpc>
                          <a:spcPct val="107000"/>
                        </a:lnSpc>
                        <a:spcBef>
                          <a:spcPts val="125"/>
                        </a:spcBef>
                      </a:pPr>
                      <a:r>
                        <a:rPr lang="en-US" sz="1100" kern="100" spc="-20" dirty="0">
                          <a:effectLst/>
                          <a:latin typeface="Calibri" panose="020F0502020204030204" pitchFamily="34" charset="0"/>
                          <a:ea typeface="Calibri" panose="020F0502020204030204" pitchFamily="34" charset="0"/>
                          <a:cs typeface="Times New Roman" panose="02020603050405020304" pitchFamily="18" charset="0"/>
                        </a:rPr>
                        <a:t>1.2</a:t>
                      </a:r>
                    </a:p>
                    <a:p>
                      <a:pPr marL="68580">
                        <a:lnSpc>
                          <a:spcPct val="107000"/>
                        </a:lnSpc>
                        <a:spcBef>
                          <a:spcPts val="125"/>
                        </a:spcBef>
                      </a:pPr>
                      <a:r>
                        <a:rPr lang="en-US" sz="1100" kern="100" spc="-20" dirty="0">
                          <a:effectLst/>
                          <a:latin typeface="Calibri" panose="020F0502020204030204" pitchFamily="34" charset="0"/>
                          <a:ea typeface="Calibri" panose="020F0502020204030204" pitchFamily="34" charset="0"/>
                          <a:cs typeface="Times New Roman" panose="02020603050405020304" pitchFamily="18" charset="0"/>
                        </a:rPr>
                        <a:t>2.0</a:t>
                      </a:r>
                      <a:endParaRPr lang="en-AU"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8580">
                        <a:lnSpc>
                          <a:spcPct val="107000"/>
                        </a:lnSpc>
                        <a:spcBef>
                          <a:spcPts val="125"/>
                        </a:spcBef>
                      </a:pPr>
                      <a:r>
                        <a:rPr lang="en-AU" sz="1100" kern="100" dirty="0">
                          <a:effectLst/>
                          <a:latin typeface="Calibri" panose="020F0502020204030204" pitchFamily="34" charset="0"/>
                          <a:ea typeface="Calibri" panose="020F0502020204030204" pitchFamily="34" charset="0"/>
                          <a:cs typeface="Times New Roman" panose="02020603050405020304" pitchFamily="18" charset="0"/>
                        </a:rPr>
                        <a:t>Approved</a:t>
                      </a:r>
                    </a:p>
                    <a:p>
                      <a:pPr marL="68580">
                        <a:lnSpc>
                          <a:spcPct val="107000"/>
                        </a:lnSpc>
                        <a:spcBef>
                          <a:spcPts val="125"/>
                        </a:spcBef>
                      </a:pPr>
                      <a:r>
                        <a:rPr lang="en-AU" sz="1100" kern="100" dirty="0">
                          <a:effectLst/>
                          <a:latin typeface="Calibri" panose="020F0502020204030204" pitchFamily="34" charset="0"/>
                          <a:ea typeface="Calibri" panose="020F0502020204030204" pitchFamily="34" charset="0"/>
                          <a:cs typeface="Times New Roman" panose="02020603050405020304" pitchFamily="18" charset="0"/>
                        </a:rPr>
                        <a:t>Small edits made to remove specific Kinship language for use by all carers</a:t>
                      </a:r>
                    </a:p>
                    <a:p>
                      <a:pPr marL="68580">
                        <a:lnSpc>
                          <a:spcPct val="107000"/>
                        </a:lnSpc>
                        <a:spcBef>
                          <a:spcPts val="125"/>
                        </a:spcBef>
                      </a:pPr>
                      <a:r>
                        <a:rPr lang="en-AU" sz="1100" kern="100" dirty="0">
                          <a:effectLst/>
                          <a:latin typeface="Calibri" panose="020F0502020204030204" pitchFamily="34" charset="0"/>
                          <a:ea typeface="Calibri" panose="020F0502020204030204" pitchFamily="34" charset="0"/>
                          <a:cs typeface="Times New Roman" panose="02020603050405020304" pitchFamily="18" charset="0"/>
                        </a:rPr>
                        <a:t>Updated link provided for NOFASD video</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6567883"/>
                  </a:ext>
                </a:extLst>
              </a:tr>
            </a:tbl>
          </a:graphicData>
        </a:graphic>
      </p:graphicFrame>
      <p:graphicFrame>
        <p:nvGraphicFramePr>
          <p:cNvPr id="5" name="Table 4">
            <a:extLst>
              <a:ext uri="{FF2B5EF4-FFF2-40B4-BE49-F238E27FC236}">
                <a16:creationId xmlns:a16="http://schemas.microsoft.com/office/drawing/2014/main" id="{A06B5B49-0C00-4CA0-6EB3-7693CC0AAEAE}"/>
              </a:ext>
            </a:extLst>
          </p:cNvPr>
          <p:cNvGraphicFramePr>
            <a:graphicFrameLocks noGrp="1"/>
          </p:cNvGraphicFramePr>
          <p:nvPr>
            <p:extLst>
              <p:ext uri="{D42A27DB-BD31-4B8C-83A1-F6EECF244321}">
                <p14:modId xmlns:p14="http://schemas.microsoft.com/office/powerpoint/2010/main" val="320863184"/>
              </p:ext>
            </p:extLst>
          </p:nvPr>
        </p:nvGraphicFramePr>
        <p:xfrm>
          <a:off x="945008" y="1603443"/>
          <a:ext cx="5898233" cy="1814195"/>
        </p:xfrm>
        <a:graphic>
          <a:graphicData uri="http://schemas.openxmlformats.org/drawingml/2006/table">
            <a:tbl>
              <a:tblPr firstRow="1" firstCol="1" lastRow="1" lastCol="1" bandRow="1" bandCol="1"/>
              <a:tblGrid>
                <a:gridCol w="1530350">
                  <a:extLst>
                    <a:ext uri="{9D8B030D-6E8A-4147-A177-3AD203B41FA5}">
                      <a16:colId xmlns:a16="http://schemas.microsoft.com/office/drawing/2014/main" val="3449054835"/>
                    </a:ext>
                  </a:extLst>
                </a:gridCol>
                <a:gridCol w="1486253">
                  <a:extLst>
                    <a:ext uri="{9D8B030D-6E8A-4147-A177-3AD203B41FA5}">
                      <a16:colId xmlns:a16="http://schemas.microsoft.com/office/drawing/2014/main" val="988393679"/>
                    </a:ext>
                  </a:extLst>
                </a:gridCol>
                <a:gridCol w="1440815">
                  <a:extLst>
                    <a:ext uri="{9D8B030D-6E8A-4147-A177-3AD203B41FA5}">
                      <a16:colId xmlns:a16="http://schemas.microsoft.com/office/drawing/2014/main" val="2457733755"/>
                    </a:ext>
                  </a:extLst>
                </a:gridCol>
                <a:gridCol w="1440815">
                  <a:extLst>
                    <a:ext uri="{9D8B030D-6E8A-4147-A177-3AD203B41FA5}">
                      <a16:colId xmlns:a16="http://schemas.microsoft.com/office/drawing/2014/main" val="996394348"/>
                    </a:ext>
                  </a:extLst>
                </a:gridCol>
              </a:tblGrid>
              <a:tr h="215900">
                <a:tc>
                  <a:txBody>
                    <a:bodyPr/>
                    <a:lstStyle/>
                    <a:p>
                      <a:pPr marL="67945">
                        <a:lnSpc>
                          <a:spcPct val="107000"/>
                        </a:lnSpc>
                        <a:spcBef>
                          <a:spcPts val="125"/>
                        </a:spcBef>
                      </a:pPr>
                      <a:r>
                        <a:rPr lang="en-US" sz="1100" b="1" u="sng"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Reference</a:t>
                      </a:r>
                      <a:r>
                        <a:rPr lang="en-US" sz="1100" b="1" u="sng" kern="100" spc="-35">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u="sng"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a:t>
                      </a:r>
                      <a:r>
                        <a:rPr lang="en-US" sz="1100" b="1" u="sng" kern="100" spc="-25">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u="sng"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File</a:t>
                      </a:r>
                      <a:r>
                        <a:rPr lang="en-US" sz="1100" b="1" u="sng" kern="100" spc="-2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u="sng" kern="100" spc="-25">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a:t>
                      </a:r>
                      <a:endParaRPr lang="en-AU"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3">
                  <a:txBody>
                    <a:bodyPr/>
                    <a:lstStyle/>
                    <a:p>
                      <a:r>
                        <a:rPr lang="en-US" sz="1100" kern="100" dirty="0">
                          <a:effectLst/>
                          <a:latin typeface="Times New Roman" panose="02020603050405020304" pitchFamily="18" charset="0"/>
                          <a:ea typeface="Calibri" panose="020F0502020204030204" pitchFamily="34" charset="0"/>
                          <a:cs typeface="Calibri" panose="020F0502020204030204" pitchFamily="34" charset="0"/>
                        </a:rPr>
                        <a:t> </a:t>
                      </a:r>
                      <a:endParaRPr lang="en-AU" dirty="0"/>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AU"/>
                    </a:p>
                  </a:txBody>
                  <a:tcPr>
                    <a:lnL w="12700" cap="flat" cmpd="sng" algn="ctr">
                      <a:solidFill>
                        <a:srgbClr val="000000"/>
                      </a:solidFill>
                      <a:prstDash val="solid"/>
                      <a:round/>
                      <a:headEnd type="none" w="med" len="med"/>
                      <a:tailEnd type="none" w="med" len="med"/>
                    </a:lnL>
                  </a:tcPr>
                </a:tc>
                <a:tc hMerge="1">
                  <a:txBody>
                    <a:bodyPr/>
                    <a:lstStyle/>
                    <a:p>
                      <a:endParaRPr lang="en-AU"/>
                    </a:p>
                  </a:txBody>
                  <a:tcPr/>
                </a:tc>
                <a:extLst>
                  <a:ext uri="{0D108BD9-81ED-4DB2-BD59-A6C34878D82A}">
                    <a16:rowId xmlns:a16="http://schemas.microsoft.com/office/drawing/2014/main" val="1057845143"/>
                  </a:ext>
                </a:extLst>
              </a:tr>
              <a:tr h="215900">
                <a:tc gridSpan="2">
                  <a:txBody>
                    <a:bodyPr/>
                    <a:lstStyle/>
                    <a:p>
                      <a:pPr marL="67945">
                        <a:lnSpc>
                          <a:spcPct val="107000"/>
                        </a:lnSpc>
                        <a:spcBef>
                          <a:spcPts val="125"/>
                        </a:spcBef>
                      </a:pPr>
                      <a:r>
                        <a:rPr lang="en-US" sz="11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Document</a:t>
                      </a:r>
                      <a:r>
                        <a:rPr lang="en-US" sz="1100" b="1" kern="100" spc="-2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kern="100" spc="-1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Owner</a:t>
                      </a:r>
                      <a:endParaRPr lang="en-AU"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AU"/>
                    </a:p>
                  </a:txBody>
                  <a:tcPr/>
                </a:tc>
                <a:tc gridSpan="2">
                  <a:txBody>
                    <a:bodyPr/>
                    <a:lstStyle/>
                    <a:p>
                      <a:pPr marL="67945">
                        <a:lnSpc>
                          <a:spcPct val="107000"/>
                        </a:lnSpc>
                        <a:spcBef>
                          <a:spcPts val="125"/>
                        </a:spcBef>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Lead</a:t>
                      </a:r>
                      <a:r>
                        <a:rPr lang="en-US" sz="1100" b="1" kern="100" spc="-15">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Writer</a:t>
                      </a:r>
                      <a:r>
                        <a:rPr lang="en-US" sz="1100" b="1" kern="100" spc="-2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(name,</a:t>
                      </a:r>
                      <a:r>
                        <a:rPr lang="en-US" sz="1100" b="1" kern="100" spc="-5">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kern="100" spc="-1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position)</a:t>
                      </a:r>
                      <a:endParaRPr lang="en-AU"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9D9D9"/>
                    </a:solidFill>
                  </a:tcPr>
                </a:tc>
                <a:tc hMerge="1">
                  <a:txBody>
                    <a:bodyPr/>
                    <a:lstStyle/>
                    <a:p>
                      <a:endParaRPr lang="en-AU"/>
                    </a:p>
                  </a:txBody>
                  <a:tcPr/>
                </a:tc>
                <a:extLst>
                  <a:ext uri="{0D108BD9-81ED-4DB2-BD59-A6C34878D82A}">
                    <a16:rowId xmlns:a16="http://schemas.microsoft.com/office/drawing/2014/main" val="1349172232"/>
                  </a:ext>
                </a:extLst>
              </a:tr>
              <a:tr h="368300">
                <a:tc gridSpan="2">
                  <a:txBody>
                    <a:bodyPr/>
                    <a:lstStyle/>
                    <a:p>
                      <a:pPr marL="67945">
                        <a:lnSpc>
                          <a:spcPts val="1340"/>
                        </a:lnSpc>
                        <a:spcBef>
                          <a:spcPts val="125"/>
                        </a:spcBef>
                      </a:pPr>
                      <a:r>
                        <a:rPr lang="en-US" sz="1100" kern="100">
                          <a:effectLst/>
                          <a:latin typeface="Calibri" panose="020F0502020204030204" pitchFamily="34" charset="0"/>
                          <a:ea typeface="Calibri" panose="020F0502020204030204" pitchFamily="34" charset="0"/>
                          <a:cs typeface="Times New Roman" panose="02020603050405020304" pitchFamily="18" charset="0"/>
                        </a:rPr>
                        <a:t>Directorate/Unit:</a:t>
                      </a:r>
                      <a:r>
                        <a:rPr lang="en-US" sz="1100" kern="100" spc="195">
                          <a:effectLst/>
                          <a:latin typeface="Calibri" panose="020F0502020204030204" pitchFamily="34" charset="0"/>
                          <a:ea typeface="Calibri" panose="020F0502020204030204" pitchFamily="34" charset="0"/>
                          <a:cs typeface="Times New Roman" panose="02020603050405020304" pitchFamily="18" charset="0"/>
                        </a:rPr>
                        <a:t> </a:t>
                      </a:r>
                      <a:r>
                        <a:rPr lang="en-US" sz="1100" kern="100">
                          <a:effectLst/>
                          <a:latin typeface="Calibri" panose="020F0502020204030204" pitchFamily="34" charset="0"/>
                          <a:ea typeface="Calibri" panose="020F0502020204030204" pitchFamily="34" charset="0"/>
                          <a:cs typeface="Times New Roman" panose="02020603050405020304" pitchFamily="18" charset="0"/>
                        </a:rPr>
                        <a:t>Strategy,</a:t>
                      </a:r>
                      <a:r>
                        <a:rPr lang="en-US" sz="1100" kern="100" spc="-35">
                          <a:effectLst/>
                          <a:latin typeface="Calibri" panose="020F0502020204030204" pitchFamily="34" charset="0"/>
                          <a:ea typeface="Calibri" panose="020F0502020204030204" pitchFamily="34" charset="0"/>
                          <a:cs typeface="Times New Roman" panose="02020603050405020304" pitchFamily="18" charset="0"/>
                        </a:rPr>
                        <a:t> </a:t>
                      </a:r>
                      <a:r>
                        <a:rPr lang="en-US" sz="1100" kern="100">
                          <a:effectLst/>
                          <a:latin typeface="Calibri" panose="020F0502020204030204" pitchFamily="34" charset="0"/>
                          <a:ea typeface="Calibri" panose="020F0502020204030204" pitchFamily="34" charset="0"/>
                          <a:cs typeface="Times New Roman" panose="02020603050405020304" pitchFamily="18" charset="0"/>
                        </a:rPr>
                        <a:t>Partnerships</a:t>
                      </a:r>
                      <a:r>
                        <a:rPr lang="en-US" sz="1100" kern="100" spc="-30">
                          <a:effectLst/>
                          <a:latin typeface="Calibri" panose="020F0502020204030204" pitchFamily="34" charset="0"/>
                          <a:ea typeface="Calibri" panose="020F0502020204030204" pitchFamily="34" charset="0"/>
                          <a:cs typeface="Times New Roman" panose="02020603050405020304" pitchFamily="18" charset="0"/>
                        </a:rPr>
                        <a:t> </a:t>
                      </a:r>
                      <a:r>
                        <a:rPr lang="en-US" sz="1100" kern="100" spc="-25">
                          <a:effectLst/>
                          <a:latin typeface="Calibri" panose="020F0502020204030204" pitchFamily="34" charset="0"/>
                          <a:ea typeface="Calibri" panose="020F0502020204030204" pitchFamily="34" charset="0"/>
                          <a:cs typeface="Times New Roman" panose="02020603050405020304" pitchFamily="18" charset="0"/>
                        </a:rPr>
                        <a:t>and</a:t>
                      </a:r>
                      <a:endParaRPr lang="en-AU" sz="1100" kern="100">
                        <a:effectLst/>
                        <a:latin typeface="Calibri" panose="020F0502020204030204" pitchFamily="34" charset="0"/>
                        <a:ea typeface="Calibri" panose="020F0502020204030204" pitchFamily="34" charset="0"/>
                        <a:cs typeface="Times New Roman" panose="02020603050405020304" pitchFamily="18" charset="0"/>
                      </a:endParaRPr>
                    </a:p>
                    <a:p>
                      <a:pPr marL="67945">
                        <a:lnSpc>
                          <a:spcPct val="107000"/>
                        </a:lnSpc>
                        <a:spcBef>
                          <a:spcPts val="110"/>
                        </a:spcBef>
                      </a:pPr>
                      <a:r>
                        <a:rPr lang="en-US" sz="1100" kern="100" spc="-10">
                          <a:effectLst/>
                          <a:latin typeface="Calibri" panose="020F0502020204030204" pitchFamily="34" charset="0"/>
                          <a:ea typeface="Calibri" panose="020F0502020204030204" pitchFamily="34" charset="0"/>
                          <a:cs typeface="Times New Roman" panose="02020603050405020304" pitchFamily="18" charset="0"/>
                        </a:rPr>
                        <a:t>Reform</a:t>
                      </a:r>
                      <a:endParaRPr lang="en-AU"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AU"/>
                    </a:p>
                  </a:txBody>
                  <a:tcPr/>
                </a:tc>
                <a:tc rowSpan="2" gridSpan="2">
                  <a:txBody>
                    <a:bodyPr/>
                    <a:lstStyle/>
                    <a:p>
                      <a:pPr marL="67945">
                        <a:lnSpc>
                          <a:spcPct val="107000"/>
                        </a:lnSpc>
                        <a:spcBef>
                          <a:spcPts val="5"/>
                        </a:spcBef>
                        <a:spcAft>
                          <a:spcPts val="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AU"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67945" marR="41910">
                        <a:lnSpc>
                          <a:spcPct val="107000"/>
                        </a:lnSpc>
                        <a:spcBef>
                          <a:spcPts val="125"/>
                        </a:spcBef>
                        <a:spcAft>
                          <a:spcPts val="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Senior Project</a:t>
                      </a:r>
                      <a:r>
                        <a:rPr lang="en-US" sz="1100" kern="100" spc="-50" dirty="0">
                          <a:effectLst/>
                          <a:latin typeface="Calibri" panose="020F0502020204030204" pitchFamily="34" charset="0"/>
                          <a:ea typeface="Calibri" panose="020F0502020204030204" pitchFamily="34" charset="0"/>
                          <a:cs typeface="Times New Roman" panose="02020603050405020304" pitchFamily="18" charset="0"/>
                        </a:rPr>
                        <a:t> </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Officer,</a:t>
                      </a:r>
                      <a:r>
                        <a:rPr lang="en-US" sz="1100" kern="100" spc="-35" dirty="0">
                          <a:effectLst/>
                          <a:latin typeface="Calibri" panose="020F0502020204030204" pitchFamily="34" charset="0"/>
                          <a:ea typeface="Calibri" panose="020F0502020204030204" pitchFamily="34" charset="0"/>
                          <a:cs typeface="Times New Roman" panose="02020603050405020304" pitchFamily="18" charset="0"/>
                        </a:rPr>
                        <a:t> </a:t>
                      </a:r>
                      <a:r>
                        <a:rPr lang="en-US" sz="1100" kern="100" spc="-35">
                          <a:effectLst/>
                          <a:latin typeface="Calibri" panose="020F0502020204030204" pitchFamily="34" charset="0"/>
                          <a:ea typeface="Calibri" panose="020F0502020204030204" pitchFamily="34" charset="0"/>
                          <a:cs typeface="Times New Roman" panose="02020603050405020304" pitchFamily="18" charset="0"/>
                        </a:rPr>
                        <a:t>Strategic Projects, </a:t>
                      </a:r>
                      <a:r>
                        <a:rPr lang="en-US" sz="1100" kern="100">
                          <a:effectLst/>
                          <a:latin typeface="Calibri" panose="020F0502020204030204" pitchFamily="34" charset="0"/>
                          <a:ea typeface="Calibri" panose="020F0502020204030204" pitchFamily="34" charset="0"/>
                          <a:cs typeface="Times New Roman" panose="02020603050405020304" pitchFamily="18" charset="0"/>
                        </a:rPr>
                        <a:t>Strategy</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1100" kern="100" spc="-55" dirty="0">
                          <a:effectLst/>
                          <a:latin typeface="Calibri" panose="020F0502020204030204" pitchFamily="34" charset="0"/>
                          <a:ea typeface="Calibri" panose="020F0502020204030204" pitchFamily="34" charset="0"/>
                          <a:cs typeface="Times New Roman" panose="02020603050405020304" pitchFamily="18" charset="0"/>
                        </a:rPr>
                        <a:t> </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Partnerships</a:t>
                      </a:r>
                      <a:r>
                        <a:rPr lang="en-US" sz="1100" kern="100" spc="-40" dirty="0">
                          <a:effectLst/>
                          <a:latin typeface="Calibri" panose="020F0502020204030204" pitchFamily="34" charset="0"/>
                          <a:ea typeface="Calibri" panose="020F0502020204030204" pitchFamily="34" charset="0"/>
                          <a:cs typeface="Times New Roman" panose="02020603050405020304" pitchFamily="18" charset="0"/>
                        </a:rPr>
                        <a:t> </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and </a:t>
                      </a:r>
                      <a:r>
                        <a:rPr lang="en-US" sz="1100" kern="100" spc="-10" dirty="0">
                          <a:effectLst/>
                          <a:latin typeface="Calibri" panose="020F0502020204030204" pitchFamily="34" charset="0"/>
                          <a:ea typeface="Calibri" panose="020F0502020204030204" pitchFamily="34" charset="0"/>
                          <a:cs typeface="Times New Roman" panose="02020603050405020304" pitchFamily="18" charset="0"/>
                        </a:rPr>
                        <a:t>Reform</a:t>
                      </a:r>
                      <a:endParaRPr lang="en-AU"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n-AU"/>
                    </a:p>
                  </a:txBody>
                  <a:tcPr/>
                </a:tc>
                <a:extLst>
                  <a:ext uri="{0D108BD9-81ED-4DB2-BD59-A6C34878D82A}">
                    <a16:rowId xmlns:a16="http://schemas.microsoft.com/office/drawing/2014/main" val="2375202092"/>
                  </a:ext>
                </a:extLst>
              </a:tr>
              <a:tr h="366395">
                <a:tc gridSpan="2">
                  <a:txBody>
                    <a:bodyPr/>
                    <a:lstStyle/>
                    <a:p>
                      <a:pPr marL="67945">
                        <a:lnSpc>
                          <a:spcPts val="1340"/>
                        </a:lnSpc>
                        <a:spcBef>
                          <a:spcPts val="125"/>
                        </a:spcBef>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Accountable</a:t>
                      </a:r>
                      <a:r>
                        <a:rPr lang="en-US" sz="1100" kern="100" spc="-35" dirty="0">
                          <a:effectLst/>
                          <a:latin typeface="Calibri" panose="020F0502020204030204" pitchFamily="34" charset="0"/>
                          <a:ea typeface="Calibri" panose="020F0502020204030204" pitchFamily="34" charset="0"/>
                          <a:cs typeface="Times New Roman" panose="02020603050405020304" pitchFamily="18" charset="0"/>
                        </a:rPr>
                        <a:t> </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Director:</a:t>
                      </a:r>
                      <a:r>
                        <a:rPr lang="en-US" sz="1100" kern="100" spc="205" dirty="0">
                          <a:effectLst/>
                          <a:latin typeface="Calibri" panose="020F0502020204030204" pitchFamily="34" charset="0"/>
                          <a:ea typeface="Calibri" panose="020F0502020204030204" pitchFamily="34" charset="0"/>
                          <a:cs typeface="Times New Roman" panose="02020603050405020304" pitchFamily="18" charset="0"/>
                        </a:rPr>
                        <a:t> </a:t>
                      </a:r>
                      <a:r>
                        <a:rPr lang="en-US" sz="11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Executive </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Director </a:t>
                      </a:r>
                    </a:p>
                    <a:p>
                      <a:pPr marL="67945">
                        <a:lnSpc>
                          <a:spcPts val="1340"/>
                        </a:lnSpc>
                        <a:spcBef>
                          <a:spcPts val="125"/>
                        </a:spcBef>
                      </a:pPr>
                      <a:r>
                        <a:rPr lang="en-US" sz="1100" kern="100" spc="-10" dirty="0">
                          <a:effectLst/>
                          <a:latin typeface="Calibri" panose="020F0502020204030204" pitchFamily="34" charset="0"/>
                          <a:ea typeface="Calibri" panose="020F0502020204030204" pitchFamily="34" charset="0"/>
                          <a:cs typeface="Times New Roman" panose="02020603050405020304" pitchFamily="18" charset="0"/>
                        </a:rPr>
                        <a:t>Strategy,</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Partnerships</a:t>
                      </a:r>
                      <a:r>
                        <a:rPr lang="en-US" sz="1100" kern="100" spc="-35" dirty="0">
                          <a:effectLst/>
                          <a:latin typeface="Calibri" panose="020F0502020204030204" pitchFamily="34" charset="0"/>
                          <a:ea typeface="Calibri" panose="020F0502020204030204" pitchFamily="34" charset="0"/>
                          <a:cs typeface="Times New Roman" panose="02020603050405020304" pitchFamily="18" charset="0"/>
                        </a:rPr>
                        <a:t> </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and</a:t>
                      </a:r>
                      <a:r>
                        <a:rPr lang="en-US" sz="1100" kern="100" spc="-30" dirty="0">
                          <a:effectLst/>
                          <a:latin typeface="Calibri" panose="020F0502020204030204" pitchFamily="34" charset="0"/>
                          <a:ea typeface="Calibri" panose="020F0502020204030204" pitchFamily="34" charset="0"/>
                          <a:cs typeface="Times New Roman" panose="02020603050405020304" pitchFamily="18" charset="0"/>
                        </a:rPr>
                        <a:t> </a:t>
                      </a:r>
                      <a:r>
                        <a:rPr lang="en-US" sz="1100" kern="100" spc="-10" dirty="0">
                          <a:effectLst/>
                          <a:latin typeface="Calibri" panose="020F0502020204030204" pitchFamily="34" charset="0"/>
                          <a:ea typeface="Calibri" panose="020F0502020204030204" pitchFamily="34" charset="0"/>
                          <a:cs typeface="Times New Roman" panose="02020603050405020304" pitchFamily="18" charset="0"/>
                        </a:rPr>
                        <a:t>Reform</a:t>
                      </a:r>
                      <a:endParaRPr lang="en-AU"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AU"/>
                    </a:p>
                  </a:txBody>
                  <a:tcPr/>
                </a:tc>
                <a:tc gridSpan="2" vMerge="1">
                  <a:txBody>
                    <a:bodyPr/>
                    <a:lstStyle/>
                    <a:p>
                      <a:endParaRPr lang="en-AU"/>
                    </a:p>
                  </a:txBody>
                  <a:tcPr/>
                </a:tc>
                <a:tc hMerge="1" vMerge="1">
                  <a:txBody>
                    <a:bodyPr/>
                    <a:lstStyle/>
                    <a:p>
                      <a:endParaRPr lang="en-AU"/>
                    </a:p>
                  </a:txBody>
                  <a:tcPr/>
                </a:tc>
                <a:extLst>
                  <a:ext uri="{0D108BD9-81ED-4DB2-BD59-A6C34878D82A}">
                    <a16:rowId xmlns:a16="http://schemas.microsoft.com/office/drawing/2014/main" val="40185211"/>
                  </a:ext>
                </a:extLst>
              </a:tr>
              <a:tr h="215900">
                <a:tc>
                  <a:txBody>
                    <a:bodyPr/>
                    <a:lstStyle/>
                    <a:p>
                      <a:pPr marL="67945">
                        <a:lnSpc>
                          <a:spcPct val="107000"/>
                        </a:lnSpc>
                        <a:spcBef>
                          <a:spcPts val="125"/>
                        </a:spcBef>
                      </a:pPr>
                      <a:r>
                        <a:rPr lang="en-US" sz="11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Commencement</a:t>
                      </a:r>
                      <a:r>
                        <a:rPr lang="en-US" sz="1100" b="1" kern="100" spc="-6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kern="100" spc="-2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date</a:t>
                      </a:r>
                      <a:endParaRPr lang="en-AU"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67945">
                        <a:lnSpc>
                          <a:spcPct val="107000"/>
                        </a:lnSpc>
                        <a:spcBef>
                          <a:spcPts val="125"/>
                        </a:spcBef>
                      </a:pPr>
                      <a:endParaRPr lang="en-AU"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a:lnSpc>
                          <a:spcPct val="107000"/>
                        </a:lnSpc>
                        <a:spcBef>
                          <a:spcPts val="125"/>
                        </a:spcBef>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Review</a:t>
                      </a:r>
                      <a:r>
                        <a:rPr lang="en-US" sz="1100" b="1" kern="100" spc="-35">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kern="100" spc="-2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date</a:t>
                      </a:r>
                      <a:endParaRPr lang="en-AU"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67310">
                        <a:lnSpc>
                          <a:spcPct val="107000"/>
                        </a:lnSpc>
                        <a:spcBef>
                          <a:spcPts val="125"/>
                        </a:spcBef>
                      </a:pPr>
                      <a:r>
                        <a:rPr lang="en-US" sz="1100" kern="100" spc="-10" dirty="0">
                          <a:effectLst/>
                          <a:latin typeface="Calibri" panose="020F0502020204030204" pitchFamily="34" charset="0"/>
                          <a:ea typeface="Calibri" panose="020F0502020204030204" pitchFamily="34" charset="0"/>
                          <a:cs typeface="Times New Roman" panose="02020603050405020304" pitchFamily="18" charset="0"/>
                        </a:rPr>
                        <a:t> </a:t>
                      </a:r>
                      <a:endParaRPr lang="en-AU"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809262"/>
                  </a:ext>
                </a:extLst>
              </a:tr>
              <a:tr h="215900">
                <a:tc rowSpan="2">
                  <a:txBody>
                    <a:bodyPr/>
                    <a:lstStyle/>
                    <a:p>
                      <a:pPr marL="67945">
                        <a:lnSpc>
                          <a:spcPct val="107000"/>
                        </a:lnSpc>
                        <a:spcBef>
                          <a:spcPts val="270"/>
                        </a:spcBef>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Risk</a:t>
                      </a:r>
                      <a:r>
                        <a:rPr lang="en-US" sz="1100" b="1" kern="100" spc="-1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rating</a:t>
                      </a:r>
                      <a:endParaRPr lang="en-AU" sz="1100" kern="100">
                        <a:effectLst/>
                        <a:latin typeface="Calibri" panose="020F0502020204030204" pitchFamily="34" charset="0"/>
                        <a:ea typeface="Calibri" panose="020F0502020204030204" pitchFamily="34" charset="0"/>
                        <a:cs typeface="Times New Roman" panose="02020603050405020304" pitchFamily="18" charset="0"/>
                      </a:endParaRPr>
                    </a:p>
                    <a:p>
                      <a:pPr marL="67945">
                        <a:lnSpc>
                          <a:spcPct val="107000"/>
                        </a:lnSpc>
                        <a:spcBef>
                          <a:spcPts val="110"/>
                        </a:spcBef>
                      </a:pPr>
                      <a:r>
                        <a:rPr lang="en-US" sz="1100" b="1" u="sng" kern="10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Risk</a:t>
                      </a:r>
                      <a:r>
                        <a:rPr lang="en-US" sz="1100" b="1" u="sng" kern="100" spc="-3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 </a:t>
                      </a:r>
                      <a:r>
                        <a:rPr lang="en-US" sz="1100" b="1" u="sng" kern="10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Assessment</a:t>
                      </a:r>
                      <a:r>
                        <a:rPr lang="en-US" sz="1100" b="1" u="sng" kern="100" spc="-15">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 </a:t>
                      </a:r>
                      <a:r>
                        <a:rPr lang="en-US" sz="1100" b="1" u="sng" kern="100" spc="-1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Matrix</a:t>
                      </a:r>
                      <a:endParaRPr lang="en-AU"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67945">
                        <a:lnSpc>
                          <a:spcPct val="107000"/>
                        </a:lnSpc>
                        <a:spcBef>
                          <a:spcPts val="125"/>
                        </a:spcBef>
                      </a:pPr>
                      <a:r>
                        <a:rPr lang="en-US" sz="11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Consequence</a:t>
                      </a:r>
                      <a:r>
                        <a:rPr lang="en-US" sz="1100" b="1" kern="100" spc="-4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kern="100" spc="-1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Rating</a:t>
                      </a:r>
                      <a:endParaRPr lang="en-AU"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67945">
                        <a:lnSpc>
                          <a:spcPct val="107000"/>
                        </a:lnSpc>
                        <a:spcBef>
                          <a:spcPts val="125"/>
                        </a:spcBef>
                      </a:pPr>
                      <a:r>
                        <a:rPr lang="en-US" sz="1100" b="1" kern="100" spc="-1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Likelihood</a:t>
                      </a:r>
                      <a:endParaRPr lang="en-AU"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67310">
                        <a:lnSpc>
                          <a:spcPct val="107000"/>
                        </a:lnSpc>
                        <a:spcBef>
                          <a:spcPts val="125"/>
                        </a:spcBef>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Risk</a:t>
                      </a:r>
                      <a:r>
                        <a:rPr lang="en-US" sz="1100" b="1" kern="100" spc="-1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Rating</a:t>
                      </a:r>
                      <a:endParaRPr lang="en-AU"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587539073"/>
                  </a:ext>
                </a:extLst>
              </a:tr>
              <a:tr h="215900">
                <a:tc vMerge="1">
                  <a:txBody>
                    <a:bodyPr/>
                    <a:lstStyle/>
                    <a:p>
                      <a:endParaRPr lang="en-AU"/>
                    </a:p>
                  </a:txBody>
                  <a:tcPr/>
                </a:tc>
                <a:tc>
                  <a:txBody>
                    <a:bodyPr/>
                    <a:lstStyle/>
                    <a:p>
                      <a:pPr marL="67945">
                        <a:lnSpc>
                          <a:spcPct val="107000"/>
                        </a:lnSpc>
                        <a:spcBef>
                          <a:spcPts val="125"/>
                        </a:spcBef>
                      </a:pPr>
                      <a:r>
                        <a:rPr lang="en-US" sz="1100" kern="100" spc="-10" dirty="0">
                          <a:effectLst/>
                          <a:latin typeface="Calibri" panose="020F0502020204030204" pitchFamily="34" charset="0"/>
                          <a:ea typeface="Calibri" panose="020F0502020204030204" pitchFamily="34" charset="0"/>
                          <a:cs typeface="Times New Roman" panose="02020603050405020304" pitchFamily="18" charset="0"/>
                        </a:rPr>
                        <a:t>Minor</a:t>
                      </a:r>
                      <a:endParaRPr lang="en-AU"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a:lnSpc>
                          <a:spcPct val="107000"/>
                        </a:lnSpc>
                        <a:spcBef>
                          <a:spcPts val="125"/>
                        </a:spcBef>
                      </a:pPr>
                      <a:r>
                        <a:rPr lang="en-US" sz="1100" kern="100" spc="-10">
                          <a:effectLst/>
                          <a:latin typeface="Calibri" panose="020F0502020204030204" pitchFamily="34" charset="0"/>
                          <a:ea typeface="Calibri" panose="020F0502020204030204" pitchFamily="34" charset="0"/>
                          <a:cs typeface="Times New Roman" panose="02020603050405020304" pitchFamily="18" charset="0"/>
                        </a:rPr>
                        <a:t>Unlikely </a:t>
                      </a:r>
                      <a:endParaRPr lang="en-AU"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310">
                        <a:lnSpc>
                          <a:spcPct val="107000"/>
                        </a:lnSpc>
                        <a:spcBef>
                          <a:spcPts val="125"/>
                        </a:spcBef>
                      </a:pPr>
                      <a:r>
                        <a:rPr lang="en-US" sz="1100" kern="100" spc="-25" dirty="0">
                          <a:effectLst/>
                          <a:latin typeface="Calibri" panose="020F0502020204030204" pitchFamily="34" charset="0"/>
                          <a:ea typeface="Calibri" panose="020F0502020204030204" pitchFamily="34" charset="0"/>
                          <a:cs typeface="Times New Roman" panose="02020603050405020304" pitchFamily="18" charset="0"/>
                        </a:rPr>
                        <a:t>Low</a:t>
                      </a:r>
                      <a:endParaRPr lang="en-AU"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93973"/>
                  </a:ext>
                </a:extLst>
              </a:tr>
            </a:tbl>
          </a:graphicData>
        </a:graphic>
      </p:graphicFrame>
    </p:spTree>
    <p:extLst>
      <p:ext uri="{BB962C8B-B14F-4D97-AF65-F5344CB8AC3E}">
        <p14:creationId xmlns:p14="http://schemas.microsoft.com/office/powerpoint/2010/main" val="1085277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749862" y="627842"/>
            <a:ext cx="375067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ea typeface="+mn-ea"/>
                <a:cs typeface="Calibri Light" panose="020F0302020204030204" pitchFamily="34" charset="0"/>
              </a:rPr>
              <a:t>Housekeeping</a:t>
            </a:r>
            <a:endParaRPr kumimoji="0" lang="en-AU" sz="4000" b="0" i="0" u="none" strike="noStrike" kern="1200" cap="none" spc="0" normalizeH="0" baseline="0" noProof="0" dirty="0">
              <a:ln>
                <a:noFill/>
              </a:ln>
              <a:solidFill>
                <a:prstClr val="black"/>
              </a:solidFill>
              <a:effectLst/>
              <a:uLnTx/>
              <a:uFillTx/>
              <a:ea typeface="+mn-ea"/>
            </a:endParaRPr>
          </a:p>
        </p:txBody>
      </p:sp>
      <p:grpSp>
        <p:nvGrpSpPr>
          <p:cNvPr id="12" name="Group 11"/>
          <p:cNvGrpSpPr/>
          <p:nvPr/>
        </p:nvGrpSpPr>
        <p:grpSpPr>
          <a:xfrm>
            <a:off x="4911891" y="1685580"/>
            <a:ext cx="772024" cy="4483450"/>
            <a:chOff x="4905595" y="1953290"/>
            <a:chExt cx="772024" cy="4767945"/>
          </a:xfrm>
        </p:grpSpPr>
        <p:grpSp>
          <p:nvGrpSpPr>
            <p:cNvPr id="13" name="Group 12"/>
            <p:cNvGrpSpPr/>
            <p:nvPr/>
          </p:nvGrpSpPr>
          <p:grpSpPr>
            <a:xfrm>
              <a:off x="4905595" y="1953290"/>
              <a:ext cx="772024" cy="3720640"/>
              <a:chOff x="702677" y="1886907"/>
              <a:chExt cx="772024" cy="3720640"/>
            </a:xfrm>
          </p:grpSpPr>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2677" y="1886907"/>
                <a:ext cx="720000" cy="720000"/>
              </a:xfrm>
              <a:prstGeom prst="rect">
                <a:avLst/>
              </a:prstGeom>
            </p:spPr>
          </p:pic>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2677" y="2937050"/>
                <a:ext cx="720000" cy="720000"/>
              </a:xfrm>
              <a:prstGeom prst="rect">
                <a:avLst/>
              </a:prstGeom>
            </p:spPr>
          </p:pic>
          <p:pic>
            <p:nvPicPr>
              <p:cNvPr id="17" name="Picture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2677" y="3935731"/>
                <a:ext cx="720000" cy="720000"/>
              </a:xfrm>
              <a:prstGeom prst="rect">
                <a:avLst/>
              </a:prstGeom>
            </p:spPr>
          </p:pic>
          <p:pic>
            <p:nvPicPr>
              <p:cNvPr id="18" name="Picture 1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4701" y="4887548"/>
                <a:ext cx="720000" cy="719999"/>
              </a:xfrm>
              <a:prstGeom prst="rect">
                <a:avLst/>
              </a:prstGeom>
            </p:spPr>
          </p:pic>
        </p:grpSp>
        <p:pic>
          <p:nvPicPr>
            <p:cNvPr id="14" name="Picture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05595" y="6001235"/>
              <a:ext cx="720000" cy="720000"/>
            </a:xfrm>
            <a:prstGeom prst="rect">
              <a:avLst/>
            </a:prstGeom>
            <a:ln>
              <a:noFill/>
            </a:ln>
          </p:spPr>
        </p:pic>
      </p:grpSp>
      <p:sp>
        <p:nvSpPr>
          <p:cNvPr id="19" name="TextBox 18"/>
          <p:cNvSpPr txBox="1"/>
          <p:nvPr/>
        </p:nvSpPr>
        <p:spPr>
          <a:xfrm>
            <a:off x="5972537" y="1650966"/>
            <a:ext cx="3873067" cy="47859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AU" sz="2200" b="0" i="0" u="none" strike="noStrike" kern="1200" cap="none" spc="0" normalizeH="0" baseline="0" noProof="0" dirty="0">
                <a:ln>
                  <a:noFill/>
                </a:ln>
                <a:solidFill>
                  <a:prstClr val="black"/>
                </a:solidFill>
                <a:effectLst/>
                <a:uLnTx/>
                <a:uFillTx/>
                <a:latin typeface="Calibri Light" panose="020F0302020204030204"/>
                <a:ea typeface="+mn-ea"/>
                <a:cs typeface="+mn-cs"/>
              </a:rPr>
              <a:t>Emergency protocol/exits</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AU" sz="22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AU" sz="2200" b="0" i="0" u="none" strike="noStrike" kern="1200" cap="none" spc="0" normalizeH="0" baseline="0" noProof="0" dirty="0">
                <a:ln>
                  <a:noFill/>
                </a:ln>
                <a:solidFill>
                  <a:prstClr val="black"/>
                </a:solidFill>
                <a:effectLst/>
                <a:uLnTx/>
                <a:uFillTx/>
                <a:latin typeface="Calibri Light" panose="020F0302020204030204"/>
                <a:ea typeface="+mn-ea"/>
                <a:cs typeface="+mn-cs"/>
              </a:rPr>
              <a:t>Toilets</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AU" sz="22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AU" sz="2200" b="0" i="0" u="none" strike="noStrike" kern="1200" cap="none" spc="0" normalizeH="0" baseline="0" noProof="0" dirty="0">
                <a:ln>
                  <a:noFill/>
                </a:ln>
                <a:solidFill>
                  <a:prstClr val="black"/>
                </a:solidFill>
                <a:effectLst/>
                <a:uLnTx/>
                <a:uFillTx/>
                <a:latin typeface="Calibri Light" panose="020F0302020204030204"/>
                <a:ea typeface="+mn-ea"/>
                <a:cs typeface="+mn-cs"/>
              </a:rPr>
              <a:t>Breaks</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AU" sz="22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AU" sz="2200" b="0" i="0" u="none" strike="noStrike" kern="1200" cap="none" spc="0" normalizeH="0" baseline="0" noProof="0" dirty="0">
                <a:ln>
                  <a:noFill/>
                </a:ln>
                <a:solidFill>
                  <a:prstClr val="black"/>
                </a:solidFill>
                <a:effectLst/>
                <a:uLnTx/>
                <a:uFillTx/>
                <a:latin typeface="Calibri Light" panose="020F0302020204030204"/>
                <a:ea typeface="+mn-ea"/>
                <a:cs typeface="+mn-cs"/>
              </a:rPr>
              <a:t>Mobile phone use</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AU" sz="22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lang="en-AU" sz="2200" dirty="0">
                <a:solidFill>
                  <a:prstClr val="black"/>
                </a:solidFill>
                <a:latin typeface="Calibri Light" panose="020F0302020204030204"/>
              </a:rPr>
              <a:t>Group norms</a:t>
            </a:r>
            <a:endParaRPr kumimoji="0" lang="en-AU" sz="22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2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2" name="Picture 1" descr="A walkway with trees and plants&#10;&#10;Description automatically generated">
            <a:extLst>
              <a:ext uri="{FF2B5EF4-FFF2-40B4-BE49-F238E27FC236}">
                <a16:creationId xmlns:a16="http://schemas.microsoft.com/office/drawing/2014/main" id="{5D5C9714-CB42-DD28-6867-D5196D96A04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5214" t="985" r="11222" b="-985"/>
          <a:stretch/>
        </p:blipFill>
        <p:spPr bwMode="auto">
          <a:xfrm>
            <a:off x="0" y="520621"/>
            <a:ext cx="4069080" cy="622660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69843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phone&#10;&#10;Description automatically generated">
            <a:extLst>
              <a:ext uri="{FF2B5EF4-FFF2-40B4-BE49-F238E27FC236}">
                <a16:creationId xmlns:a16="http://schemas.microsoft.com/office/drawing/2014/main" id="{5CB9F0CA-057B-911D-A4F1-E17B45472082}"/>
              </a:ext>
            </a:extLst>
          </p:cNvPr>
          <p:cNvPicPr>
            <a:picLocks noGrp="1" noChangeAspect="1"/>
          </p:cNvPicPr>
          <p:nvPr>
            <p:ph idx="1"/>
          </p:nvPr>
        </p:nvPicPr>
        <p:blipFill>
          <a:blip r:embed="rId3"/>
          <a:stretch>
            <a:fillRect/>
          </a:stretch>
        </p:blipFill>
        <p:spPr/>
      </p:pic>
      <p:pic>
        <p:nvPicPr>
          <p:cNvPr id="7" name="Picture 6" descr="A screenshot of a phone&#10;&#10;Description automatically generated">
            <a:extLst>
              <a:ext uri="{FF2B5EF4-FFF2-40B4-BE49-F238E27FC236}">
                <a16:creationId xmlns:a16="http://schemas.microsoft.com/office/drawing/2014/main" id="{67025FEE-CAB0-81D3-D13A-007261302923}"/>
              </a:ext>
            </a:extLst>
          </p:cNvPr>
          <p:cNvPicPr>
            <a:picLocks noChangeAspect="1"/>
          </p:cNvPicPr>
          <p:nvPr/>
        </p:nvPicPr>
        <p:blipFill rotWithShape="1">
          <a:blip r:embed="rId3">
            <a:extLst>
              <a:ext uri="{28A0092B-C50C-407E-A947-70E740481C1C}">
                <a14:useLocalDpi xmlns:a14="http://schemas.microsoft.com/office/drawing/2010/main" val="0"/>
              </a:ext>
            </a:extLst>
          </a:blip>
          <a:srcRect l="6223" t="21378" r="7760" b="20592"/>
          <a:stretch/>
        </p:blipFill>
        <p:spPr>
          <a:xfrm>
            <a:off x="8085908" y="1443178"/>
            <a:ext cx="3735896" cy="3758400"/>
          </a:xfrm>
          <a:prstGeom prst="rect">
            <a:avLst/>
          </a:prstGeom>
        </p:spPr>
      </p:pic>
      <p:pic>
        <p:nvPicPr>
          <p:cNvPr id="9" name="Picture 8" descr="A close-up of a text&#10;&#10;Description automatically generated">
            <a:extLst>
              <a:ext uri="{FF2B5EF4-FFF2-40B4-BE49-F238E27FC236}">
                <a16:creationId xmlns:a16="http://schemas.microsoft.com/office/drawing/2014/main" id="{CE470BBC-F117-2110-C331-A16A38E131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448" y="1443178"/>
            <a:ext cx="7518397" cy="3759199"/>
          </a:xfrm>
          <a:prstGeom prst="rect">
            <a:avLst/>
          </a:prstGeom>
        </p:spPr>
      </p:pic>
    </p:spTree>
    <p:extLst>
      <p:ext uri="{BB962C8B-B14F-4D97-AF65-F5344CB8AC3E}">
        <p14:creationId xmlns:p14="http://schemas.microsoft.com/office/powerpoint/2010/main" val="2152401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86473" y="1061508"/>
            <a:ext cx="6736267"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ea typeface="+mn-ea"/>
                <a:cs typeface="Calibri Light" panose="020F0302020204030204" pitchFamily="34" charset="0"/>
              </a:rPr>
              <a:t>Purpose and learning outcomes</a:t>
            </a:r>
            <a:endParaRPr kumimoji="0" lang="en-AU" sz="4000" b="0" i="0" u="none" strike="noStrike" kern="1200" cap="none" spc="0" normalizeH="0" baseline="0" noProof="0" dirty="0">
              <a:ln>
                <a:noFill/>
              </a:ln>
              <a:solidFill>
                <a:prstClr val="black"/>
              </a:solidFill>
              <a:effectLst/>
              <a:uLnTx/>
              <a:uFillTx/>
              <a:ea typeface="+mn-ea"/>
            </a:endParaRPr>
          </a:p>
        </p:txBody>
      </p:sp>
      <p:sp>
        <p:nvSpPr>
          <p:cNvPr id="2" name="TextBox 1"/>
          <p:cNvSpPr txBox="1"/>
          <p:nvPr/>
        </p:nvSpPr>
        <p:spPr>
          <a:xfrm>
            <a:off x="4586473" y="1866437"/>
            <a:ext cx="7300727" cy="4560223"/>
          </a:xfrm>
          <a:prstGeom prst="rect">
            <a:avLst/>
          </a:prstGeom>
          <a:noFill/>
        </p:spPr>
        <p:txBody>
          <a:bodyPr wrap="square" rtlCol="0">
            <a:spAutoFit/>
          </a:bodyPr>
          <a:lstStyle/>
          <a:p>
            <a:pPr>
              <a:spcAft>
                <a:spcPts val="1200"/>
              </a:spcAft>
            </a:pPr>
            <a:r>
              <a:rPr lang="en-AU" sz="2000" dirty="0">
                <a:latin typeface="Calibri Light" panose="020F0302020204030204" pitchFamily="34" charset="0"/>
                <a:cs typeface="Calibri Light" panose="020F0302020204030204" pitchFamily="34" charset="0"/>
              </a:rPr>
              <a:t>By the end of today’s session, we would like for you to:</a:t>
            </a:r>
          </a:p>
          <a:p>
            <a:pPr>
              <a:spcAft>
                <a:spcPts val="200"/>
              </a:spcAft>
            </a:pPr>
            <a:r>
              <a:rPr lang="en-AU" sz="2200" dirty="0">
                <a:latin typeface="Calibri Light" panose="020F0302020204030204" pitchFamily="34" charset="0"/>
                <a:cs typeface="Calibri Light" panose="020F0302020204030204" pitchFamily="34" charset="0"/>
              </a:rPr>
              <a:t>            </a:t>
            </a:r>
            <a:r>
              <a:rPr lang="en-AU" sz="2000" dirty="0">
                <a:latin typeface="Calibri Light" panose="020F0302020204030204" pitchFamily="34" charset="0"/>
                <a:cs typeface="Calibri Light" panose="020F0302020204030204" pitchFamily="34" charset="0"/>
              </a:rPr>
              <a:t>Gain further information about how substance use during</a:t>
            </a:r>
          </a:p>
          <a:p>
            <a:pPr>
              <a:spcAft>
                <a:spcPts val="200"/>
              </a:spcAft>
            </a:pPr>
            <a:r>
              <a:rPr lang="en-AU" sz="2000" dirty="0">
                <a:latin typeface="Calibri Light" panose="020F0302020204030204" pitchFamily="34" charset="0"/>
                <a:cs typeface="Calibri Light" panose="020F0302020204030204" pitchFamily="34" charset="0"/>
              </a:rPr>
              <a:t>             pregnancy and throughout the early years can impact child</a:t>
            </a:r>
          </a:p>
          <a:p>
            <a:pPr>
              <a:spcAft>
                <a:spcPts val="200"/>
              </a:spcAft>
            </a:pPr>
            <a:r>
              <a:rPr lang="en-AU" sz="2000" dirty="0">
                <a:latin typeface="Calibri Light" panose="020F0302020204030204" pitchFamily="34" charset="0"/>
                <a:cs typeface="Calibri Light" panose="020F0302020204030204" pitchFamily="34" charset="0"/>
              </a:rPr>
              <a:t>             development now and into the future</a:t>
            </a:r>
          </a:p>
          <a:p>
            <a:pPr>
              <a:spcAft>
                <a:spcPts val="200"/>
              </a:spcAft>
            </a:pPr>
            <a:r>
              <a:rPr lang="en-AU" sz="2000" dirty="0">
                <a:latin typeface="Calibri Light" panose="020F0302020204030204" pitchFamily="34" charset="0"/>
                <a:cs typeface="Calibri Light" panose="020F0302020204030204" pitchFamily="34" charset="0"/>
              </a:rPr>
              <a:t>             </a:t>
            </a:r>
          </a:p>
          <a:p>
            <a:pPr>
              <a:spcAft>
                <a:spcPts val="200"/>
              </a:spcAft>
            </a:pPr>
            <a:r>
              <a:rPr lang="en-AU" sz="2000" dirty="0">
                <a:latin typeface="Calibri Light" panose="020F0302020204030204" pitchFamily="34" charset="0"/>
                <a:cs typeface="Calibri Light" panose="020F0302020204030204" pitchFamily="34" charset="0"/>
              </a:rPr>
              <a:t>             Take away ideas and strategies to care for children and </a:t>
            </a:r>
          </a:p>
          <a:p>
            <a:pPr>
              <a:spcAft>
                <a:spcPts val="200"/>
              </a:spcAft>
            </a:pPr>
            <a:r>
              <a:rPr lang="en-AU" sz="2000" dirty="0">
                <a:latin typeface="Calibri Light" panose="020F0302020204030204" pitchFamily="34" charset="0"/>
                <a:cs typeface="Calibri Light" panose="020F0302020204030204" pitchFamily="34" charset="0"/>
              </a:rPr>
              <a:t>             young people that may have been impacted by parental</a:t>
            </a:r>
          </a:p>
          <a:p>
            <a:pPr>
              <a:spcAft>
                <a:spcPts val="200"/>
              </a:spcAft>
            </a:pPr>
            <a:r>
              <a:rPr lang="en-AU" sz="2000" dirty="0">
                <a:latin typeface="Calibri Light" panose="020F0302020204030204" pitchFamily="34" charset="0"/>
                <a:cs typeface="Calibri Light" panose="020F0302020204030204" pitchFamily="34" charset="0"/>
              </a:rPr>
              <a:t>             substance use pre and/or post birth </a:t>
            </a:r>
          </a:p>
          <a:p>
            <a:pPr>
              <a:spcAft>
                <a:spcPts val="200"/>
              </a:spcAft>
            </a:pPr>
            <a:endParaRPr lang="en-AU" sz="2000" dirty="0">
              <a:latin typeface="Calibri Light" panose="020F0302020204030204" pitchFamily="34" charset="0"/>
              <a:cs typeface="Calibri Light" panose="020F0302020204030204" pitchFamily="34" charset="0"/>
            </a:endParaRPr>
          </a:p>
          <a:p>
            <a:pPr>
              <a:spcAft>
                <a:spcPts val="200"/>
              </a:spcAft>
            </a:pPr>
            <a:r>
              <a:rPr lang="en-AU" sz="2000" dirty="0">
                <a:latin typeface="Calibri Light" panose="020F0302020204030204" pitchFamily="34" charset="0"/>
                <a:cs typeface="Calibri Light" panose="020F0302020204030204" pitchFamily="34" charset="0"/>
              </a:rPr>
              <a:t>             Feel less alone in your caregiving role</a:t>
            </a:r>
          </a:p>
          <a:p>
            <a:pPr>
              <a:spcAft>
                <a:spcPts val="200"/>
              </a:spcAft>
            </a:pPr>
            <a:r>
              <a:rPr lang="en-AU" sz="2000" dirty="0">
                <a:latin typeface="Calibri Light" panose="020F0302020204030204" pitchFamily="34" charset="0"/>
                <a:cs typeface="Calibri Light" panose="020F0302020204030204" pitchFamily="34" charset="0"/>
              </a:rPr>
              <a:t>	</a:t>
            </a:r>
          </a:p>
          <a:p>
            <a:pPr>
              <a:spcAft>
                <a:spcPts val="200"/>
              </a:spcAft>
            </a:pPr>
            <a:r>
              <a:rPr lang="en-AU" sz="2000" dirty="0">
                <a:latin typeface="Calibri Light" panose="020F0302020204030204" pitchFamily="34" charset="0"/>
                <a:cs typeface="Calibri Light" panose="020F0302020204030204" pitchFamily="34" charset="0"/>
              </a:rPr>
              <a:t>             </a:t>
            </a:r>
          </a:p>
          <a:p>
            <a:pPr>
              <a:spcAft>
                <a:spcPts val="200"/>
              </a:spcAft>
            </a:pPr>
            <a:r>
              <a:rPr lang="en-AU" sz="2000" dirty="0">
                <a:latin typeface="Calibri Light" panose="020F0302020204030204" pitchFamily="34" charset="0"/>
                <a:cs typeface="Calibri Light" panose="020F0302020204030204" pitchFamily="34" charset="0"/>
              </a:rPr>
              <a:t>             </a:t>
            </a:r>
          </a:p>
        </p:txBody>
      </p:sp>
      <p:pic>
        <p:nvPicPr>
          <p:cNvPr id="5" name="Graphic 4" descr="Checkbox Checked with solid fill">
            <a:extLst>
              <a:ext uri="{FF2B5EF4-FFF2-40B4-BE49-F238E27FC236}">
                <a16:creationId xmlns:a16="http://schemas.microsoft.com/office/drawing/2014/main" id="{CD6C58D7-89A5-6E88-608F-F7E8C4AD5E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46078" y="2266720"/>
            <a:ext cx="914400" cy="914400"/>
          </a:xfrm>
          <a:prstGeom prst="rect">
            <a:avLst/>
          </a:prstGeom>
        </p:spPr>
      </p:pic>
      <p:pic>
        <p:nvPicPr>
          <p:cNvPr id="6" name="Graphic 5" descr="Checkbox Checked with solid fill">
            <a:extLst>
              <a:ext uri="{FF2B5EF4-FFF2-40B4-BE49-F238E27FC236}">
                <a16:creationId xmlns:a16="http://schemas.microsoft.com/office/drawing/2014/main" id="{4ACCBB9E-2CFC-EDD0-A7FF-7482E59091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46078" y="3581403"/>
            <a:ext cx="914400" cy="914400"/>
          </a:xfrm>
          <a:prstGeom prst="rect">
            <a:avLst/>
          </a:prstGeom>
        </p:spPr>
      </p:pic>
      <p:pic>
        <p:nvPicPr>
          <p:cNvPr id="7" name="Graphic 6" descr="Checkbox Checked with solid fill">
            <a:extLst>
              <a:ext uri="{FF2B5EF4-FFF2-40B4-BE49-F238E27FC236}">
                <a16:creationId xmlns:a16="http://schemas.microsoft.com/office/drawing/2014/main" id="{40C18078-DE30-D85B-743B-1BDB7122F2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46078" y="4896086"/>
            <a:ext cx="914400" cy="914400"/>
          </a:xfrm>
          <a:prstGeom prst="rect">
            <a:avLst/>
          </a:prstGeom>
        </p:spPr>
      </p:pic>
      <p:pic>
        <p:nvPicPr>
          <p:cNvPr id="4" name="Picture 3">
            <a:extLst>
              <a:ext uri="{FF2B5EF4-FFF2-40B4-BE49-F238E27FC236}">
                <a16:creationId xmlns:a16="http://schemas.microsoft.com/office/drawing/2014/main" id="{A12C0D7E-32DD-A2ED-DC39-10EC5AF8A4C1}"/>
              </a:ext>
            </a:extLst>
          </p:cNvPr>
          <p:cNvPicPr>
            <a:picLocks noChangeAspect="1"/>
          </p:cNvPicPr>
          <p:nvPr/>
        </p:nvPicPr>
        <p:blipFill>
          <a:blip r:embed="rId5" cstate="print">
            <a:extLst>
              <a:ext uri="{28A0092B-C50C-407E-A947-70E740481C1C}">
                <a14:useLocalDpi xmlns:a14="http://schemas.microsoft.com/office/drawing/2010/main" val="0"/>
              </a:ext>
            </a:extLst>
          </a:blip>
          <a:srcRect l="27817" r="27817"/>
          <a:stretch/>
        </p:blipFill>
        <p:spPr>
          <a:xfrm>
            <a:off x="-3880" y="533619"/>
            <a:ext cx="4100003" cy="6160795"/>
          </a:xfrm>
          <a:prstGeom prst="rect">
            <a:avLst/>
          </a:prstGeom>
        </p:spPr>
      </p:pic>
    </p:spTree>
    <p:extLst>
      <p:ext uri="{BB962C8B-B14F-4D97-AF65-F5344CB8AC3E}">
        <p14:creationId xmlns:p14="http://schemas.microsoft.com/office/powerpoint/2010/main" val="10377007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AF694-408A-31E1-90C5-0F387D225272}"/>
              </a:ext>
            </a:extLst>
          </p:cNvPr>
          <p:cNvSpPr txBox="1">
            <a:spLocks/>
          </p:cNvSpPr>
          <p:nvPr/>
        </p:nvSpPr>
        <p:spPr bwMode="auto">
          <a:xfrm>
            <a:off x="601988" y="773856"/>
            <a:ext cx="10549466" cy="1035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defTabSz="457200" rtl="0" eaLnBrk="1" fontAlgn="base" hangingPunct="1">
              <a:spcBef>
                <a:spcPct val="0"/>
              </a:spcBef>
              <a:spcAft>
                <a:spcPct val="0"/>
              </a:spcAft>
              <a:defRPr sz="3600" kern="1200">
                <a:solidFill>
                  <a:srgbClr val="9F4879"/>
                </a:solidFill>
                <a:latin typeface="+mj-lt"/>
                <a:ea typeface="MS PGothic" pitchFamily="34" charset="-128"/>
                <a:cs typeface="MS PGothic" panose="020B0600070205080204" pitchFamily="34" charset="-128"/>
              </a:defRPr>
            </a:lvl1pPr>
            <a:lvl2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2pPr>
            <a:lvl3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3pPr>
            <a:lvl4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4pPr>
            <a:lvl5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5pPr>
            <a:lvl6pPr marL="4572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6pPr>
            <a:lvl7pPr marL="9144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7pPr>
            <a:lvl8pPr marL="13716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8pPr>
            <a:lvl9pPr marL="18288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9pPr>
          </a:lstStyle>
          <a:p>
            <a:r>
              <a:rPr lang="en-AU" sz="4000" dirty="0">
                <a:solidFill>
                  <a:schemeClr val="tx1"/>
                </a:solidFill>
                <a:latin typeface="+mn-lt"/>
                <a:cs typeface="Calibri Light" panose="020F0302020204030204" pitchFamily="34" charset="0"/>
              </a:rPr>
              <a:t>An overview – </a:t>
            </a:r>
            <a:r>
              <a:rPr lang="en-AU" sz="3000" dirty="0">
                <a:solidFill>
                  <a:schemeClr val="tx1"/>
                </a:solidFill>
                <a:latin typeface="+mn-lt"/>
                <a:cs typeface="Calibri Light" panose="020F0302020204030204" pitchFamily="34" charset="0"/>
              </a:rPr>
              <a:t>The National Drug Household Survey 2022-23 </a:t>
            </a:r>
          </a:p>
        </p:txBody>
      </p:sp>
      <p:sp>
        <p:nvSpPr>
          <p:cNvPr id="3" name="TextBox 2">
            <a:extLst>
              <a:ext uri="{FF2B5EF4-FFF2-40B4-BE49-F238E27FC236}">
                <a16:creationId xmlns:a16="http://schemas.microsoft.com/office/drawing/2014/main" id="{D39422D1-3EF0-310A-B2B5-0D6450C24091}"/>
              </a:ext>
            </a:extLst>
          </p:cNvPr>
          <p:cNvSpPr txBox="1"/>
          <p:nvPr/>
        </p:nvSpPr>
        <p:spPr>
          <a:xfrm>
            <a:off x="601988" y="1534967"/>
            <a:ext cx="10988024" cy="4401205"/>
          </a:xfrm>
          <a:prstGeom prst="rect">
            <a:avLst/>
          </a:prstGeom>
          <a:noFill/>
        </p:spPr>
        <p:txBody>
          <a:bodyPr wrap="square" rtlCol="0">
            <a:spAutoFit/>
          </a:bodyPr>
          <a:lstStyle/>
          <a:p>
            <a:pPr lvl="0"/>
            <a:endParaRPr lang="en-AU" sz="2000" dirty="0">
              <a:latin typeface="Calibri Light" panose="020F0302020204030204" pitchFamily="34" charset="0"/>
              <a:ea typeface="Calibri" panose="020F0502020204030204" pitchFamily="34" charset="0"/>
              <a:cs typeface="Calibri Light" panose="020F0302020204030204" pitchFamily="34" charset="0"/>
            </a:endParaRPr>
          </a:p>
          <a:p>
            <a:pPr marL="450850" marR="0" lvl="0" indent="-450850" algn="l" defTabSz="914400" rtl="0" eaLnBrk="1" fontAlgn="auto" latinLnBrk="0" hangingPunct="1">
              <a:spcBef>
                <a:spcPts val="0"/>
              </a:spcBef>
              <a:spcAft>
                <a:spcPts val="2400"/>
              </a:spcAft>
              <a:buClrTx/>
              <a:buSzTx/>
              <a:buFontTx/>
              <a:buAutoNum type="arabicPeriod"/>
              <a:tabLst/>
              <a:defRPr/>
            </a:pPr>
            <a:r>
              <a:rPr lang="en-AU" sz="2000" i="0" dirty="0">
                <a:latin typeface="Calibri Light" panose="020F0302020204030204" pitchFamily="34" charset="0"/>
                <a:cs typeface="Calibri Light" panose="020F0302020204030204" pitchFamily="34" charset="0"/>
              </a:rPr>
              <a:t>Around 1 in 3 people (31%) in Australia drank alcohol in ways that put their health at risk in 2022-23</a:t>
            </a:r>
          </a:p>
          <a:p>
            <a:pPr marL="450850" marR="0" lvl="0" indent="-450850" algn="l" defTabSz="914400" rtl="0" eaLnBrk="1" fontAlgn="auto" latinLnBrk="0" hangingPunct="1">
              <a:spcBef>
                <a:spcPts val="0"/>
              </a:spcBef>
              <a:spcAft>
                <a:spcPts val="2400"/>
              </a:spcAft>
              <a:buClrTx/>
              <a:buSzTx/>
              <a:buFontTx/>
              <a:buAutoNum type="arabicPeriod"/>
              <a:tabLst/>
              <a:defRPr/>
            </a:pPr>
            <a:r>
              <a:rPr lang="en-AU" sz="2000" i="0" dirty="0">
                <a:latin typeface="Calibri Light" panose="020F0302020204030204" pitchFamily="34" charset="0"/>
                <a:cs typeface="Calibri Light" panose="020F0302020204030204" pitchFamily="34" charset="0"/>
              </a:rPr>
              <a:t>1 in 5 people in Australia has used an illicit drug in the last 12 months, equalling about 3.9 million people. This is an increase from 3.4 million from 2019</a:t>
            </a:r>
          </a:p>
          <a:p>
            <a:pPr marL="450850" marR="0" lvl="0" indent="-450850" algn="l" defTabSz="914400" rtl="0" eaLnBrk="1" fontAlgn="auto" latinLnBrk="0" hangingPunct="1">
              <a:spcBef>
                <a:spcPts val="0"/>
              </a:spcBef>
              <a:spcAft>
                <a:spcPts val="2400"/>
              </a:spcAft>
              <a:buClrTx/>
              <a:buSzTx/>
              <a:buFontTx/>
              <a:buAutoNum type="arabicPeriod"/>
              <a:tabLst/>
              <a:defRPr/>
            </a:pPr>
            <a:r>
              <a:rPr lang="en-AU" sz="2000" i="0" dirty="0">
                <a:latin typeface="Calibri Light" panose="020F0302020204030204" pitchFamily="34" charset="0"/>
                <a:cs typeface="Calibri Light" panose="020F0302020204030204" pitchFamily="34" charset="0"/>
              </a:rPr>
              <a:t>Since the last survey in 2019, risky alcohol consumption in the community has not increased or decreased – it has remained stable </a:t>
            </a:r>
          </a:p>
          <a:p>
            <a:pPr marL="450850" marR="0" lvl="0" indent="-450850" algn="l" defTabSz="914400" rtl="0" eaLnBrk="1" fontAlgn="auto" latinLnBrk="0" hangingPunct="1">
              <a:spcBef>
                <a:spcPts val="0"/>
              </a:spcBef>
              <a:spcAft>
                <a:spcPts val="2400"/>
              </a:spcAft>
              <a:buClrTx/>
              <a:buSzTx/>
              <a:buFontTx/>
              <a:buAutoNum type="arabicPeriod"/>
              <a:tabLst/>
              <a:defRPr/>
            </a:pPr>
            <a:r>
              <a:rPr lang="en-AU" sz="2000" i="0" dirty="0">
                <a:latin typeface="Calibri Light" panose="020F0302020204030204" pitchFamily="34" charset="0"/>
                <a:cs typeface="Calibri Light" panose="020F0302020204030204" pitchFamily="34" charset="0"/>
              </a:rPr>
              <a:t>Young women (18 – 24 years) have been found to be more likely to have used alcohol and other drugs than in 2019 </a:t>
            </a:r>
          </a:p>
          <a:p>
            <a:pPr marL="450850" marR="0" lvl="0" indent="-450850" algn="l" defTabSz="914400" rtl="0" eaLnBrk="1" fontAlgn="auto" latinLnBrk="0" hangingPunct="1">
              <a:spcBef>
                <a:spcPts val="0"/>
              </a:spcBef>
              <a:spcAft>
                <a:spcPts val="2400"/>
              </a:spcAft>
              <a:buClrTx/>
              <a:buSzTx/>
              <a:buFontTx/>
              <a:buAutoNum type="arabicPeriod"/>
              <a:tabLst/>
              <a:defRPr/>
            </a:pPr>
            <a:r>
              <a:rPr lang="en-AU" sz="2000" i="0" dirty="0">
                <a:latin typeface="Calibri Light" panose="020F0302020204030204" pitchFamily="34" charset="0"/>
                <a:cs typeface="Calibri Light" panose="020F0302020204030204" pitchFamily="34" charset="0"/>
              </a:rPr>
              <a:t>Around 1 in 4 women drank alcohol at some point during pregnancy, this statistic has steadily declined since 2013</a:t>
            </a:r>
          </a:p>
        </p:txBody>
      </p:sp>
    </p:spTree>
    <p:extLst>
      <p:ext uri="{BB962C8B-B14F-4D97-AF65-F5344CB8AC3E}">
        <p14:creationId xmlns:p14="http://schemas.microsoft.com/office/powerpoint/2010/main" val="3437432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B1DEA4-2FBD-63E7-3214-C4A6FEAA50B3}"/>
              </a:ext>
            </a:extLst>
          </p:cNvPr>
          <p:cNvSpPr txBox="1"/>
          <p:nvPr/>
        </p:nvSpPr>
        <p:spPr>
          <a:xfrm>
            <a:off x="3816689" y="2228671"/>
            <a:ext cx="4558621" cy="1200329"/>
          </a:xfrm>
          <a:prstGeom prst="rect">
            <a:avLst/>
          </a:prstGeom>
          <a:noFill/>
        </p:spPr>
        <p:txBody>
          <a:bodyPr wrap="square" rtlCol="0">
            <a:spAutoFit/>
          </a:bodyPr>
          <a:lstStyle/>
          <a:p>
            <a:r>
              <a:rPr lang="en-AU" sz="7200" dirty="0">
                <a:solidFill>
                  <a:srgbClr val="9E4879"/>
                </a:solidFill>
              </a:rPr>
              <a:t>Story circle </a:t>
            </a:r>
          </a:p>
        </p:txBody>
      </p:sp>
      <p:cxnSp>
        <p:nvCxnSpPr>
          <p:cNvPr id="3" name="Straight Connector 2">
            <a:extLst>
              <a:ext uri="{FF2B5EF4-FFF2-40B4-BE49-F238E27FC236}">
                <a16:creationId xmlns:a16="http://schemas.microsoft.com/office/drawing/2014/main" id="{DAEC7692-0CB7-9D7C-8121-92D43CAAE48D}"/>
              </a:ext>
            </a:extLst>
          </p:cNvPr>
          <p:cNvCxnSpPr>
            <a:cxnSpLocks/>
          </p:cNvCxnSpPr>
          <p:nvPr/>
        </p:nvCxnSpPr>
        <p:spPr>
          <a:xfrm>
            <a:off x="4731489" y="3577780"/>
            <a:ext cx="2547472" cy="0"/>
          </a:xfrm>
          <a:prstGeom prst="line">
            <a:avLst/>
          </a:prstGeom>
          <a:noFill/>
          <a:ln w="12700" cap="flat" cmpd="sng" algn="ctr">
            <a:solidFill>
              <a:srgbClr val="9F4879"/>
            </a:solidFill>
            <a:prstDash val="sysDot"/>
            <a:miter lim="800000"/>
          </a:ln>
          <a:effectLst/>
        </p:spPr>
      </p:cxnSp>
    </p:spTree>
    <p:extLst>
      <p:ext uri="{BB962C8B-B14F-4D97-AF65-F5344CB8AC3E}">
        <p14:creationId xmlns:p14="http://schemas.microsoft.com/office/powerpoint/2010/main" val="1580775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15E26-2E8D-A5FE-BFED-122C74FC5F47}"/>
              </a:ext>
            </a:extLst>
          </p:cNvPr>
          <p:cNvSpPr txBox="1">
            <a:spLocks/>
          </p:cNvSpPr>
          <p:nvPr/>
        </p:nvSpPr>
        <p:spPr bwMode="auto">
          <a:xfrm>
            <a:off x="574033" y="1027699"/>
            <a:ext cx="5125453" cy="1035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defTabSz="457200" rtl="0" eaLnBrk="1" fontAlgn="base" hangingPunct="1">
              <a:spcBef>
                <a:spcPct val="0"/>
              </a:spcBef>
              <a:spcAft>
                <a:spcPct val="0"/>
              </a:spcAft>
              <a:defRPr sz="3600" kern="1200">
                <a:solidFill>
                  <a:srgbClr val="9F4879"/>
                </a:solidFill>
                <a:latin typeface="+mj-lt"/>
                <a:ea typeface="MS PGothic" pitchFamily="34" charset="-128"/>
                <a:cs typeface="MS PGothic" panose="020B0600070205080204" pitchFamily="34" charset="-128"/>
              </a:defRPr>
            </a:lvl1pPr>
            <a:lvl2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2pPr>
            <a:lvl3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3pPr>
            <a:lvl4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4pPr>
            <a:lvl5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5pPr>
            <a:lvl6pPr marL="4572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6pPr>
            <a:lvl7pPr marL="9144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7pPr>
            <a:lvl8pPr marL="13716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8pPr>
            <a:lvl9pPr marL="18288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9pPr>
          </a:lstStyle>
          <a:p>
            <a:r>
              <a:rPr lang="en-AU" sz="4000" dirty="0">
                <a:solidFill>
                  <a:schemeClr val="tx1"/>
                </a:solidFill>
                <a:latin typeface="+mn-lt"/>
                <a:cs typeface="Calibri Light" panose="020F0302020204030204" pitchFamily="34" charset="0"/>
              </a:rPr>
              <a:t>The impact on families</a:t>
            </a:r>
          </a:p>
        </p:txBody>
      </p:sp>
      <p:sp>
        <p:nvSpPr>
          <p:cNvPr id="3" name="TextBox 2">
            <a:extLst>
              <a:ext uri="{FF2B5EF4-FFF2-40B4-BE49-F238E27FC236}">
                <a16:creationId xmlns:a16="http://schemas.microsoft.com/office/drawing/2014/main" id="{76C8A96D-87D1-9A2B-6911-7E4D45064D97}"/>
              </a:ext>
            </a:extLst>
          </p:cNvPr>
          <p:cNvSpPr txBox="1"/>
          <p:nvPr/>
        </p:nvSpPr>
        <p:spPr>
          <a:xfrm>
            <a:off x="574033" y="2259406"/>
            <a:ext cx="5125453" cy="4785926"/>
          </a:xfrm>
          <a:prstGeom prst="rect">
            <a:avLst/>
          </a:prstGeom>
          <a:noFill/>
        </p:spPr>
        <p:txBody>
          <a:bodyPr wrap="square" rtlCol="0">
            <a:spAutoFit/>
          </a:bodyPr>
          <a:lstStyle/>
          <a:p>
            <a:pPr marL="342900" lvl="0" indent="-342900">
              <a:spcAft>
                <a:spcPts val="1800"/>
              </a:spcAft>
              <a:buFont typeface="Symbol" panose="05050102010706020507" pitchFamily="18" charset="2"/>
              <a:buChar char=""/>
            </a:pPr>
            <a:r>
              <a:rPr lang="en-AU" sz="2000" dirty="0">
                <a:effectLst/>
                <a:latin typeface="Calibri Light" panose="020F0302020204030204" pitchFamily="34" charset="0"/>
                <a:ea typeface="Calibri" panose="020F0502020204030204" pitchFamily="34" charset="0"/>
                <a:cs typeface="Calibri Light" panose="020F0302020204030204" pitchFamily="34" charset="0"/>
              </a:rPr>
              <a:t>Financial difficulties</a:t>
            </a:r>
          </a:p>
          <a:p>
            <a:pPr marL="342900" indent="-342900">
              <a:spcAft>
                <a:spcPts val="1800"/>
              </a:spcAft>
              <a:buFont typeface="Symbol" panose="05050102010706020507" pitchFamily="18" charset="2"/>
              <a:buChar char=""/>
            </a:pPr>
            <a:r>
              <a:rPr lang="en-AU" sz="2000" dirty="0">
                <a:latin typeface="Calibri Light" panose="020F0302020204030204" pitchFamily="34" charset="0"/>
                <a:ea typeface="Calibri" panose="020F0502020204030204" pitchFamily="34" charset="0"/>
                <a:cs typeface="Calibri Light" panose="020F0302020204030204" pitchFamily="34" charset="0"/>
              </a:rPr>
              <a:t>Challenges with housing and employment</a:t>
            </a:r>
          </a:p>
          <a:p>
            <a:pPr marL="342900" lvl="0" indent="-342900">
              <a:spcAft>
                <a:spcPts val="1800"/>
              </a:spcAft>
              <a:buFont typeface="Symbol" panose="05050102010706020507" pitchFamily="18" charset="2"/>
              <a:buChar char=""/>
            </a:pPr>
            <a:r>
              <a:rPr lang="en-AU" sz="2000" dirty="0">
                <a:latin typeface="Calibri Light" panose="020F0302020204030204" pitchFamily="34" charset="0"/>
                <a:ea typeface="Calibri" panose="020F0502020204030204" pitchFamily="34" charset="0"/>
                <a:cs typeface="Calibri Light" panose="020F0302020204030204" pitchFamily="34" charset="0"/>
              </a:rPr>
              <a:t>Family dysfunction</a:t>
            </a:r>
          </a:p>
          <a:p>
            <a:pPr marL="342900" lvl="0" indent="-342900">
              <a:spcAft>
                <a:spcPts val="1800"/>
              </a:spcAft>
              <a:buFont typeface="Symbol" panose="05050102010706020507" pitchFamily="18" charset="2"/>
              <a:buChar char=""/>
            </a:pPr>
            <a:r>
              <a:rPr lang="en-AU" sz="2000" dirty="0">
                <a:latin typeface="Calibri Light" panose="020F0302020204030204" pitchFamily="34" charset="0"/>
                <a:ea typeface="Calibri" panose="020F0502020204030204" pitchFamily="34" charset="0"/>
                <a:cs typeface="Calibri Light" panose="020F0302020204030204" pitchFamily="34" charset="0"/>
              </a:rPr>
              <a:t>Legal issues </a:t>
            </a:r>
          </a:p>
          <a:p>
            <a:pPr marL="342900" lvl="0" indent="-342900">
              <a:spcAft>
                <a:spcPts val="1800"/>
              </a:spcAft>
              <a:buFont typeface="Symbol" panose="05050102010706020507" pitchFamily="18" charset="2"/>
              <a:buChar char=""/>
            </a:pPr>
            <a:r>
              <a:rPr lang="en-AU" sz="2000" dirty="0">
                <a:latin typeface="Calibri Light" panose="020F0302020204030204" pitchFamily="34" charset="0"/>
                <a:ea typeface="Calibri" panose="020F0502020204030204" pitchFamily="34" charset="0"/>
                <a:cs typeface="Calibri Light" panose="020F0302020204030204" pitchFamily="34" charset="0"/>
              </a:rPr>
              <a:t>Mental health</a:t>
            </a:r>
          </a:p>
          <a:p>
            <a:pPr marL="342900" lvl="0" indent="-342900">
              <a:spcAft>
                <a:spcPts val="1800"/>
              </a:spcAft>
              <a:buFont typeface="Symbol" panose="05050102010706020507" pitchFamily="18" charset="2"/>
              <a:buChar char=""/>
            </a:pPr>
            <a:r>
              <a:rPr lang="en-AU" sz="2000" dirty="0">
                <a:latin typeface="Calibri Light" panose="020F0302020204030204" pitchFamily="34" charset="0"/>
                <a:ea typeface="Calibri" panose="020F0502020204030204" pitchFamily="34" charset="0"/>
                <a:cs typeface="Calibri Light" panose="020F0302020204030204" pitchFamily="34" charset="0"/>
              </a:rPr>
              <a:t>Social isolation  </a:t>
            </a:r>
          </a:p>
          <a:p>
            <a:pPr marL="342900" lvl="0" indent="-342900">
              <a:spcAft>
                <a:spcPts val="1800"/>
              </a:spcAft>
              <a:buFont typeface="Symbol" panose="05050102010706020507" pitchFamily="18" charset="2"/>
              <a:buChar char=""/>
            </a:pPr>
            <a:r>
              <a:rPr lang="en-AU" sz="2000" dirty="0">
                <a:latin typeface="Calibri Light" panose="020F0302020204030204" pitchFamily="34" charset="0"/>
                <a:ea typeface="Calibri" panose="020F0502020204030204" pitchFamily="34" charset="0"/>
                <a:cs typeface="Calibri Light" panose="020F0302020204030204" pitchFamily="34" charset="0"/>
              </a:rPr>
              <a:t>Increased risk of domestic and family violence</a:t>
            </a:r>
          </a:p>
          <a:p>
            <a:pPr lvl="0"/>
            <a:r>
              <a:rPr lang="en-AU" sz="2000" dirty="0">
                <a:latin typeface="Calibri Light" panose="020F0302020204030204" pitchFamily="34" charset="0"/>
                <a:ea typeface="Calibri" panose="020F0502020204030204" pitchFamily="34" charset="0"/>
                <a:cs typeface="Calibri Light" panose="020F0302020204030204" pitchFamily="34" charset="0"/>
              </a:rPr>
              <a:t> </a:t>
            </a:r>
          </a:p>
          <a:p>
            <a:pPr marL="342900" lvl="0" indent="-342900">
              <a:buFont typeface="Symbol" panose="05050102010706020507" pitchFamily="18" charset="2"/>
              <a:buChar char=""/>
            </a:pPr>
            <a:endParaRPr lang="en-AU" sz="2000" dirty="0">
              <a:effectLst/>
              <a:latin typeface="Calibri Light" panose="020F0302020204030204" pitchFamily="34" charset="0"/>
              <a:ea typeface="Calibri" panose="020F0502020204030204" pitchFamily="34" charset="0"/>
              <a:cs typeface="Calibri Light" panose="020F0302020204030204" pitchFamily="34" charset="0"/>
            </a:endParaRPr>
          </a:p>
        </p:txBody>
      </p:sp>
      <p:pic>
        <p:nvPicPr>
          <p:cNvPr id="11" name="Picture 10" descr="Hands holding a drawing of a couple of people&#10;&#10;Description automatically generated">
            <a:extLst>
              <a:ext uri="{FF2B5EF4-FFF2-40B4-BE49-F238E27FC236}">
                <a16:creationId xmlns:a16="http://schemas.microsoft.com/office/drawing/2014/main" id="{62E6E57D-4B3C-04C1-3349-2844CA0EAB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2516" y="616687"/>
            <a:ext cx="5592441" cy="5988473"/>
          </a:xfrm>
          <a:prstGeom prst="rect">
            <a:avLst/>
          </a:prstGeom>
        </p:spPr>
      </p:pic>
    </p:spTree>
    <p:extLst>
      <p:ext uri="{BB962C8B-B14F-4D97-AF65-F5344CB8AC3E}">
        <p14:creationId xmlns:p14="http://schemas.microsoft.com/office/powerpoint/2010/main" val="1128654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1B0EFE-6868-8722-BB6F-7D3D49B243BE}"/>
              </a:ext>
            </a:extLst>
          </p:cNvPr>
          <p:cNvSpPr/>
          <p:nvPr/>
        </p:nvSpPr>
        <p:spPr>
          <a:xfrm>
            <a:off x="9453093" y="5808372"/>
            <a:ext cx="2627290" cy="734096"/>
          </a:xfrm>
          <a:prstGeom prst="rect">
            <a:avLst/>
          </a:prstGeom>
          <a:solidFill>
            <a:srgbClr val="FCFC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8" name="Picture 7" descr="A group of people with different emotions&#10;&#10;Description automatically generated with medium confidence">
            <a:extLst>
              <a:ext uri="{FF2B5EF4-FFF2-40B4-BE49-F238E27FC236}">
                <a16:creationId xmlns:a16="http://schemas.microsoft.com/office/drawing/2014/main" id="{1A8D4197-0C6F-A459-C0CD-93D624A81F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6387" y="573206"/>
            <a:ext cx="8939226" cy="5994925"/>
          </a:xfrm>
          <a:prstGeom prst="rect">
            <a:avLst/>
          </a:prstGeom>
        </p:spPr>
      </p:pic>
    </p:spTree>
    <p:extLst>
      <p:ext uri="{BB962C8B-B14F-4D97-AF65-F5344CB8AC3E}">
        <p14:creationId xmlns:p14="http://schemas.microsoft.com/office/powerpoint/2010/main" val="32468717"/>
      </p:ext>
    </p:extLst>
  </p:cSld>
  <p:clrMapOvr>
    <a:masterClrMapping/>
  </p:clrMapOvr>
</p:sld>
</file>

<file path=ppt/theme/theme1.xml><?xml version="1.0" encoding="utf-8"?>
<a:theme xmlns:a="http://schemas.openxmlformats.org/drawingml/2006/main" name="Working alongside carers_V2">
  <a:themeElements>
    <a:clrScheme name="Strategic Plan">
      <a:dk1>
        <a:sysClr val="windowText" lastClr="000000"/>
      </a:dk1>
      <a:lt1>
        <a:sysClr val="window" lastClr="FFFFFF"/>
      </a:lt1>
      <a:dk2>
        <a:srgbClr val="44546A"/>
      </a:dk2>
      <a:lt2>
        <a:srgbClr val="35AFC8"/>
      </a:lt2>
      <a:accent1>
        <a:srgbClr val="085381"/>
      </a:accent1>
      <a:accent2>
        <a:srgbClr val="E44856"/>
      </a:accent2>
      <a:accent3>
        <a:srgbClr val="9F4879"/>
      </a:accent3>
      <a:accent4>
        <a:srgbClr val="EF9D19"/>
      </a:accent4>
      <a:accent5>
        <a:srgbClr val="EE7D24"/>
      </a:accent5>
      <a:accent6>
        <a:srgbClr val="8D0F3E"/>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77274858-3b1d-4431-8679-d878f40e28fd}" enabled="1" method="Privileged" siteId="{bda528f7-fca9-432f-bc98-bd7e90d40906}" removed="0"/>
</clbl:labelList>
</file>

<file path=docProps/app.xml><?xml version="1.0" encoding="utf-8"?>
<Properties xmlns="http://schemas.openxmlformats.org/officeDocument/2006/extended-properties" xmlns:vt="http://schemas.openxmlformats.org/officeDocument/2006/docPropsVTypes">
  <Template>ppt342B.tmp</Template>
  <TotalTime>3606</TotalTime>
  <Words>7771</Words>
  <Application>Microsoft Office PowerPoint</Application>
  <PresentationFormat>Widescreen</PresentationFormat>
  <Paragraphs>515</Paragraphs>
  <Slides>28</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Calibri Light</vt:lpstr>
      <vt:lpstr>Symbol</vt:lpstr>
      <vt:lpstr>Times New Roman</vt:lpstr>
      <vt:lpstr>Titillium Web</vt:lpstr>
      <vt:lpstr>Working alongside carers_V2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Story circle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SA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Bezzoubov, Katie (DCP)</dc:creator>
  <cp:lastModifiedBy>Madsen, Melanie (DCP)</cp:lastModifiedBy>
  <cp:revision>410</cp:revision>
  <dcterms:created xsi:type="dcterms:W3CDTF">2020-07-09T00:19:55Z</dcterms:created>
  <dcterms:modified xsi:type="dcterms:W3CDTF">2025-05-23T00:40:06Z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HeaderLocations">
    <vt:lpwstr>Working alongside carers_V2:3</vt:lpwstr>
  </property>
  <property fmtid="{D5CDD505-2E9C-101B-9397-08002B2CF9AE}" pid="3" name="ClassificationContentMarkingHeaderText">
    <vt:lpwstr>OFFICIAL</vt:lpwstr>
  </property>
</Properties>
</file>